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7"/>
  </p:notesMasterIdLst>
  <p:sldIdLst>
    <p:sldId id="256" r:id="rId2"/>
    <p:sldId id="258" r:id="rId3"/>
    <p:sldId id="308" r:id="rId4"/>
    <p:sldId id="309" r:id="rId5"/>
    <p:sldId id="261" r:id="rId6"/>
    <p:sldId id="260" r:id="rId7"/>
    <p:sldId id="310" r:id="rId8"/>
    <p:sldId id="311" r:id="rId9"/>
    <p:sldId id="262" r:id="rId10"/>
    <p:sldId id="312" r:id="rId11"/>
    <p:sldId id="263" r:id="rId12"/>
    <p:sldId id="313" r:id="rId13"/>
    <p:sldId id="314" r:id="rId14"/>
    <p:sldId id="306" r:id="rId15"/>
    <p:sldId id="316" r:id="rId16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8"/>
      <p:bold r:id="rId19"/>
      <p:italic r:id="rId20"/>
      <p:boldItalic r:id="rId21"/>
    </p:embeddedFont>
    <p:embeddedFont>
      <p:font typeface="Barlow Semi Condensed Medium" panose="00000606000000000000" pitchFamily="2" charset="0"/>
      <p:regular r:id="rId22"/>
      <p:bold r:id="rId23"/>
      <p:italic r:id="rId24"/>
      <p:boldItalic r:id="rId25"/>
    </p:embeddedFont>
    <p:embeddedFont>
      <p:font typeface="Fjalla One" pitchFamily="2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7070"/>
    <a:srgbClr val="AFAF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4C1BAA-1B84-4C06-9206-3C6168B030C8}">
  <a:tblStyle styleId="{FE4C1BAA-1B84-4C06-9206-3C6168B030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7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81410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62299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21374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81300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1032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357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5354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186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463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2" name="Google Shape;1292;p2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58" r:id="rId6"/>
    <p:sldLayoutId id="2147483659" r:id="rId7"/>
    <p:sldLayoutId id="2147483660" r:id="rId8"/>
    <p:sldLayoutId id="2147483661" r:id="rId9"/>
    <p:sldLayoutId id="2147483672" r:id="rId10"/>
    <p:sldLayoutId id="2147483673" r:id="rId11"/>
    <p:sldLayoutId id="2147483674" r:id="rId12"/>
    <p:sldLayoutId id="2147483675" r:id="rId13"/>
    <p:sldLayoutId id="2147483676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ZoneTexte 197">
            <a:extLst>
              <a:ext uri="{FF2B5EF4-FFF2-40B4-BE49-F238E27FC236}">
                <a16:creationId xmlns:a16="http://schemas.microsoft.com/office/drawing/2014/main" id="{DA688FCE-0A40-44DD-96D7-C6BB7AA0A81D}"/>
              </a:ext>
            </a:extLst>
          </p:cNvPr>
          <p:cNvSpPr txBox="1"/>
          <p:nvPr/>
        </p:nvSpPr>
        <p:spPr>
          <a:xfrm>
            <a:off x="853441" y="3430967"/>
            <a:ext cx="461941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600" b="1" dirty="0">
                <a:sym typeface="Barlow Semi Condensed Medium"/>
              </a:rPr>
              <a:t>Présenté par : </a:t>
            </a:r>
          </a:p>
          <a:p>
            <a:pPr marL="285750" lvl="5" indent="-285750">
              <a:buSzPct val="80000"/>
              <a:buFont typeface="Arial" panose="020B0604020202020204" pitchFamily="34" charset="0"/>
              <a:buChar char="•"/>
            </a:pPr>
            <a:r>
              <a:rPr lang="fr-FR" sz="1600" dirty="0" err="1">
                <a:latin typeface="Arial" panose="020B0604020202020204" pitchFamily="34" charset="0"/>
                <a:sym typeface="Barlow Semi Condensed Medium"/>
              </a:rPr>
              <a:t>Soulaimane</a:t>
            </a:r>
            <a:r>
              <a:rPr lang="fr-FR" sz="1600" dirty="0">
                <a:latin typeface="Arial" panose="020B0604020202020204" pitchFamily="34" charset="0"/>
                <a:sym typeface="Barlow Semi Condensed Medium"/>
              </a:rPr>
              <a:t> Cherkaoui</a:t>
            </a:r>
          </a:p>
          <a:p>
            <a:pPr marL="285750" lvl="2" indent="-285750">
              <a:buSzPct val="80000"/>
              <a:buFont typeface="Arial" panose="020B0604020202020204" pitchFamily="34" charset="0"/>
              <a:buChar char="•"/>
            </a:pPr>
            <a:r>
              <a:rPr lang="fr-FR" sz="1600" dirty="0" err="1">
                <a:latin typeface="Arial" panose="020B0604020202020204" pitchFamily="34" charset="0"/>
                <a:sym typeface="Barlow Semi Condensed Medium"/>
              </a:rPr>
              <a:t>Zaid</a:t>
            </a:r>
            <a:r>
              <a:rPr lang="fr-FR" sz="1600" dirty="0">
                <a:latin typeface="Arial" panose="020B0604020202020204" pitchFamily="34" charset="0"/>
                <a:sym typeface="Barlow Semi Condensed Medium"/>
              </a:rPr>
              <a:t> El </a:t>
            </a:r>
            <a:r>
              <a:rPr lang="fr-FR" sz="1600" dirty="0" err="1">
                <a:latin typeface="Arial" panose="020B0604020202020204" pitchFamily="34" charset="0"/>
                <a:sym typeface="Barlow Semi Condensed Medium"/>
              </a:rPr>
              <a:t>Mouaddibe</a:t>
            </a:r>
            <a:endParaRPr lang="fr-MA" sz="1600" dirty="0">
              <a:latin typeface="Arial" panose="020B0604020202020204" pitchFamily="34" charset="0"/>
              <a:sym typeface="Barlow Semi Condensed Medium"/>
            </a:endParaRPr>
          </a:p>
        </p:txBody>
      </p:sp>
      <p:sp>
        <p:nvSpPr>
          <p:cNvPr id="199" name="TextBox 9">
            <a:extLst>
              <a:ext uri="{FF2B5EF4-FFF2-40B4-BE49-F238E27FC236}">
                <a16:creationId xmlns:a16="http://schemas.microsoft.com/office/drawing/2014/main" id="{CA3AB3D9-5324-429E-A67A-D3CAC1AF64EC}"/>
              </a:ext>
            </a:extLst>
          </p:cNvPr>
          <p:cNvSpPr txBox="1"/>
          <p:nvPr/>
        </p:nvSpPr>
        <p:spPr>
          <a:xfrm>
            <a:off x="439071" y="341210"/>
            <a:ext cx="6626087" cy="262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455"/>
              </a:spcBef>
            </a:pPr>
            <a:r>
              <a:rPr lang="fr-FR" sz="1100" b="1" dirty="0"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fr-FR" sz="1050" b="1" dirty="0">
                <a:ea typeface="Calibri" panose="020F0502020204030204" pitchFamily="34" charset="0"/>
                <a:cs typeface="Times New Roman" panose="02020603050405020304" pitchFamily="18" charset="0"/>
              </a:rPr>
              <a:t>EPARTEMENT</a:t>
            </a:r>
            <a:r>
              <a:rPr lang="fr-FR" sz="1050" b="1" spc="-3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100" b="1" dirty="0"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fr-FR" sz="1050" b="1" dirty="0">
                <a:ea typeface="Calibri" panose="020F0502020204030204" pitchFamily="34" charset="0"/>
                <a:cs typeface="Times New Roman" panose="02020603050405020304" pitchFamily="18" charset="0"/>
              </a:rPr>
              <a:t>ATHEMATIQUES</a:t>
            </a:r>
            <a:r>
              <a:rPr lang="fr-FR" sz="1050" b="1" spc="-2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050" b="1" dirty="0"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050" b="1" spc="-5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100" b="1" dirty="0"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fr-FR" sz="1050" b="1" dirty="0">
                <a:ea typeface="Calibri" panose="020F0502020204030204" pitchFamily="34" charset="0"/>
                <a:cs typeface="Times New Roman" panose="02020603050405020304" pitchFamily="18" charset="0"/>
              </a:rPr>
              <a:t>NFORMATIQUE</a:t>
            </a:r>
            <a:endParaRPr lang="fr-FR" sz="1050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1" name="TextBox 13">
            <a:extLst>
              <a:ext uri="{FF2B5EF4-FFF2-40B4-BE49-F238E27FC236}">
                <a16:creationId xmlns:a16="http://schemas.microsoft.com/office/drawing/2014/main" id="{3F6BAB1D-D6A2-44C5-AA9A-D3EAE18C7695}"/>
              </a:ext>
            </a:extLst>
          </p:cNvPr>
          <p:cNvSpPr txBox="1"/>
          <p:nvPr/>
        </p:nvSpPr>
        <p:spPr>
          <a:xfrm>
            <a:off x="6423396" y="3607938"/>
            <a:ext cx="278720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Arial" panose="020B0604020202020204" pitchFamily="34" charset="0"/>
              </a:rPr>
              <a:t>Encadré par :</a:t>
            </a:r>
          </a:p>
          <a:p>
            <a:endParaRPr lang="fr-FR" sz="500" dirty="0"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latin typeface="Arial" panose="020B0604020202020204" pitchFamily="34" charset="0"/>
              </a:rPr>
              <a:t>Pr. Soufiane Hamida</a:t>
            </a:r>
          </a:p>
        </p:txBody>
      </p:sp>
      <p:sp>
        <p:nvSpPr>
          <p:cNvPr id="202" name="TextBox 9">
            <a:extLst>
              <a:ext uri="{FF2B5EF4-FFF2-40B4-BE49-F238E27FC236}">
                <a16:creationId xmlns:a16="http://schemas.microsoft.com/office/drawing/2014/main" id="{27F788BA-D51B-4B6E-BF2B-27E8D2B9F50B}"/>
              </a:ext>
            </a:extLst>
          </p:cNvPr>
          <p:cNvSpPr txBox="1"/>
          <p:nvPr/>
        </p:nvSpPr>
        <p:spPr>
          <a:xfrm>
            <a:off x="1915038" y="548198"/>
            <a:ext cx="1531663" cy="25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455"/>
              </a:spcBef>
            </a:pPr>
            <a:r>
              <a:rPr lang="fr-FR" sz="105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Filières : </a:t>
            </a:r>
            <a:r>
              <a:rPr lang="fr-FR" sz="1000" b="1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II-BDCC2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4952720-B4AF-42D8-BE19-E4F1886BDEA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985" y="156401"/>
            <a:ext cx="1955030" cy="1037895"/>
          </a:xfrm>
          <a:prstGeom prst="rect">
            <a:avLst/>
          </a:prstGeom>
        </p:spPr>
      </p:pic>
      <p:sp>
        <p:nvSpPr>
          <p:cNvPr id="200" name="ZoneTexte 22">
            <a:extLst>
              <a:ext uri="{FF2B5EF4-FFF2-40B4-BE49-F238E27FC236}">
                <a16:creationId xmlns:a16="http://schemas.microsoft.com/office/drawing/2014/main" id="{2DA45938-8145-4D74-9922-BB74B1247CF3}"/>
              </a:ext>
            </a:extLst>
          </p:cNvPr>
          <p:cNvSpPr txBox="1"/>
          <p:nvPr/>
        </p:nvSpPr>
        <p:spPr>
          <a:xfrm>
            <a:off x="703676" y="1600238"/>
            <a:ext cx="77366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0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Système de détection d'intrusion réseaux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EBD3C80-089D-4A7F-904E-E10716158799}"/>
              </a:ext>
            </a:extLst>
          </p:cNvPr>
          <p:cNvSpPr txBox="1"/>
          <p:nvPr/>
        </p:nvSpPr>
        <p:spPr>
          <a:xfrm>
            <a:off x="3446701" y="4737079"/>
            <a:ext cx="26357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/>
              <a:t>Année Universitaire : </a:t>
            </a:r>
            <a:r>
              <a:rPr lang="fr-FR" sz="1200" b="1" dirty="0">
                <a:solidFill>
                  <a:srgbClr val="002060"/>
                </a:solidFill>
              </a:rPr>
              <a:t>2023</a:t>
            </a:r>
            <a:r>
              <a:rPr lang="fr-FR" sz="1200" b="1" dirty="0"/>
              <a:t> - </a:t>
            </a:r>
            <a:r>
              <a:rPr lang="fr-FR" sz="1200" b="1" dirty="0">
                <a:solidFill>
                  <a:srgbClr val="002060"/>
                </a:solidFill>
              </a:rPr>
              <a:t>2024</a:t>
            </a:r>
            <a:endParaRPr lang="fr-MA" sz="1200" b="1" dirty="0">
              <a:solidFill>
                <a:srgbClr val="002060"/>
              </a:solidFill>
            </a:endParaRPr>
          </a:p>
        </p:txBody>
      </p:sp>
      <p:sp>
        <p:nvSpPr>
          <p:cNvPr id="214" name="ZoneTexte 213">
            <a:extLst>
              <a:ext uri="{FF2B5EF4-FFF2-40B4-BE49-F238E27FC236}">
                <a16:creationId xmlns:a16="http://schemas.microsoft.com/office/drawing/2014/main" id="{85F2DDD3-D4CC-48C0-937A-9372FA323B7C}"/>
              </a:ext>
            </a:extLst>
          </p:cNvPr>
          <p:cNvSpPr txBox="1"/>
          <p:nvPr/>
        </p:nvSpPr>
        <p:spPr>
          <a:xfrm>
            <a:off x="2282613" y="1057420"/>
            <a:ext cx="45787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MA" sz="2400" b="1" dirty="0"/>
              <a:t>Machine Learning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C205E9F-8D47-4434-B2F2-F16528F24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6701" y="2079229"/>
            <a:ext cx="2251750" cy="225175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849" y="409877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Sélection des Caractéristiques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B9E9DD35-C92B-42B1-9868-280D4DD535CD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10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2D511D77-621F-4DF9-845A-347F949880CF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7EE0EE0-0BA6-49E0-9889-5615CBFEE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57" y="409877"/>
            <a:ext cx="1259838" cy="83617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C077A516-746D-4145-8326-FD2443C9EE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716" y="1644784"/>
            <a:ext cx="4762032" cy="217722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CE06A580-5F15-460C-B400-874E239357B9}"/>
              </a:ext>
            </a:extLst>
          </p:cNvPr>
          <p:cNvSpPr txBox="1"/>
          <p:nvPr/>
        </p:nvSpPr>
        <p:spPr>
          <a:xfrm>
            <a:off x="680389" y="4164813"/>
            <a:ext cx="7783221" cy="568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1100" dirty="0"/>
              <a:t>La sélection de ces caractéristiques optimise la capacité du modèle à détecter efficacement les intrusions, en se concentrant sur les indicateurs les plus significatifs de comportement malveillant.</a:t>
            </a:r>
            <a:endParaRPr lang="fr-MA" sz="1100" b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385CB67-92C9-43D1-B0AB-071ADF7716BA}"/>
              </a:ext>
            </a:extLst>
          </p:cNvPr>
          <p:cNvSpPr txBox="1"/>
          <p:nvPr/>
        </p:nvSpPr>
        <p:spPr>
          <a:xfrm>
            <a:off x="243840" y="1418964"/>
            <a:ext cx="4856706" cy="2628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200" b="1" dirty="0">
                <a:solidFill>
                  <a:srgbClr val="002060"/>
                </a:solidFill>
              </a:rPr>
              <a:t>Top 11 Caractéristiques Sélectionnées :</a:t>
            </a:r>
            <a:endParaRPr lang="fr-FR" sz="1200" dirty="0"/>
          </a:p>
          <a:p>
            <a:pPr>
              <a:lnSpc>
                <a:spcPct val="150000"/>
              </a:lnSpc>
            </a:pPr>
            <a:r>
              <a:rPr lang="fr-FR" sz="900" dirty="0"/>
              <a:t>Type de Protocole (</a:t>
            </a:r>
            <a:r>
              <a:rPr lang="fr-FR" sz="900" dirty="0" err="1"/>
              <a:t>protocol_type</a:t>
            </a:r>
            <a:r>
              <a:rPr lang="fr-FR" sz="900" dirty="0"/>
              <a:t>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Dernier Indicateur (</a:t>
            </a:r>
            <a:r>
              <a:rPr lang="fr-FR" sz="900" dirty="0" err="1"/>
              <a:t>last_flag</a:t>
            </a:r>
            <a:r>
              <a:rPr lang="fr-FR" sz="900" dirty="0"/>
              <a:t>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Taux de Services Similaires par l'Hôte Distant (</a:t>
            </a:r>
            <a:r>
              <a:rPr lang="fr-FR" sz="900" dirty="0" err="1"/>
              <a:t>dst_host_same_srv_rate</a:t>
            </a:r>
            <a:r>
              <a:rPr lang="fr-FR" sz="900" dirty="0"/>
              <a:t>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Type de Connexion (flag)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Nombre de Connexions au Service par l'Hôte Distant (</a:t>
            </a:r>
            <a:r>
              <a:rPr lang="fr-FR" sz="900" dirty="0" err="1"/>
              <a:t>dst_host_srv_count</a:t>
            </a:r>
            <a:r>
              <a:rPr lang="fr-FR" sz="900" dirty="0"/>
              <a:t>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Taux d'Erreurs (</a:t>
            </a:r>
            <a:r>
              <a:rPr lang="fr-FR" sz="900" dirty="0" err="1"/>
              <a:t>serror_rate</a:t>
            </a:r>
            <a:r>
              <a:rPr lang="fr-FR" sz="900" dirty="0"/>
              <a:t>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Taux d'Erreurs de Service par l'Hôte Distant (</a:t>
            </a:r>
            <a:r>
              <a:rPr lang="fr-FR" sz="900" dirty="0" err="1"/>
              <a:t>dst_host_srv_serror_rate</a:t>
            </a:r>
            <a:r>
              <a:rPr lang="fr-FR" sz="900" dirty="0"/>
              <a:t>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Taux d'Erreurs de Service (</a:t>
            </a:r>
            <a:r>
              <a:rPr lang="fr-FR" sz="900" dirty="0" err="1"/>
              <a:t>srv_serror_rate</a:t>
            </a:r>
            <a:r>
              <a:rPr lang="fr-FR" sz="900" dirty="0"/>
              <a:t>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Statut de Connexion (</a:t>
            </a:r>
            <a:r>
              <a:rPr lang="fr-FR" sz="900" dirty="0" err="1"/>
              <a:t>logged_in</a:t>
            </a:r>
            <a:r>
              <a:rPr lang="fr-FR" sz="900" dirty="0"/>
              <a:t>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Nombre de Connexions au Service par l'Hôte Distant (</a:t>
            </a:r>
            <a:r>
              <a:rPr lang="fr-FR" sz="900" dirty="0" err="1"/>
              <a:t>dst_host_srv_count</a:t>
            </a:r>
            <a:r>
              <a:rPr lang="fr-FR" sz="900" dirty="0"/>
              <a:t>)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Taux de Services Similaires (</a:t>
            </a:r>
            <a:r>
              <a:rPr lang="fr-FR" sz="900" dirty="0" err="1"/>
              <a:t>same_srv_rate</a:t>
            </a:r>
            <a:r>
              <a:rPr lang="fr-FR" sz="9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178541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/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Choix des Modèles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E771D4FC-4310-44E5-BDD7-D5411E2AB907}"/>
              </a:ext>
            </a:extLst>
          </p:cNvPr>
          <p:cNvSpPr txBox="1"/>
          <p:nvPr/>
        </p:nvSpPr>
        <p:spPr>
          <a:xfrm>
            <a:off x="4890128" y="1647750"/>
            <a:ext cx="37626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u="sng" dirty="0" err="1">
                <a:solidFill>
                  <a:srgbClr val="002060"/>
                </a:solidFill>
              </a:rPr>
              <a:t>Naive</a:t>
            </a:r>
            <a:r>
              <a:rPr lang="fr-FR" sz="1600" b="1" u="sng" dirty="0">
                <a:solidFill>
                  <a:srgbClr val="002060"/>
                </a:solidFill>
              </a:rPr>
              <a:t> Bayes</a:t>
            </a:r>
          </a:p>
          <a:p>
            <a:r>
              <a:rPr lang="fr-FR" sz="1600" dirty="0"/>
              <a:t>Rapide et efficace dans les scénarios où l'indépendance des caractéristiques est une approximation raisonnable. </a:t>
            </a:r>
          </a:p>
          <a:p>
            <a:endParaRPr lang="fr-FR" sz="1600" dirty="0"/>
          </a:p>
          <a:p>
            <a:r>
              <a:rPr lang="fr-FR" sz="1600" b="1" u="sng" dirty="0">
                <a:solidFill>
                  <a:srgbClr val="002060"/>
                </a:solidFill>
              </a:rPr>
              <a:t>KNN (K-</a:t>
            </a:r>
            <a:r>
              <a:rPr lang="fr-FR" sz="1600" b="1" u="sng" dirty="0" err="1">
                <a:solidFill>
                  <a:srgbClr val="002060"/>
                </a:solidFill>
              </a:rPr>
              <a:t>Nearest</a:t>
            </a:r>
            <a:r>
              <a:rPr lang="fr-FR" sz="1600" b="1" u="sng" dirty="0">
                <a:solidFill>
                  <a:srgbClr val="002060"/>
                </a:solidFill>
              </a:rPr>
              <a:t> Neighbors)</a:t>
            </a:r>
          </a:p>
          <a:p>
            <a:r>
              <a:rPr lang="fr-FR" sz="1600" dirty="0"/>
              <a:t>Puissant pour les classifications où la relation entre les caractéristiques est importante.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4493BA11-4585-455A-BB0E-FF6389F5F52D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11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66FEAAF3-5601-4B6D-A1DE-CF007546C743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750D1338-4B8D-4326-B262-6632B5765572}"/>
              </a:ext>
            </a:extLst>
          </p:cNvPr>
          <p:cNvSpPr txBox="1"/>
          <p:nvPr/>
        </p:nvSpPr>
        <p:spPr>
          <a:xfrm>
            <a:off x="491236" y="1235877"/>
            <a:ext cx="408068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u="sng" dirty="0">
                <a:solidFill>
                  <a:srgbClr val="002060"/>
                </a:solidFill>
              </a:rPr>
              <a:t>Régression Logistique</a:t>
            </a:r>
          </a:p>
          <a:p>
            <a:r>
              <a:rPr lang="fr-FR" sz="1600" dirty="0"/>
              <a:t>Modèle simple et rapide, idéal pour établir une base de référence.</a:t>
            </a:r>
          </a:p>
          <a:p>
            <a:endParaRPr lang="fr-FR" sz="1600" dirty="0"/>
          </a:p>
          <a:p>
            <a:r>
              <a:rPr lang="fr-FR" sz="1600" b="1" u="sng" dirty="0" err="1">
                <a:solidFill>
                  <a:srgbClr val="002060"/>
                </a:solidFill>
              </a:rPr>
              <a:t>Random</a:t>
            </a:r>
            <a:r>
              <a:rPr lang="fr-FR" sz="1600" b="1" u="sng" dirty="0">
                <a:solidFill>
                  <a:srgbClr val="002060"/>
                </a:solidFill>
              </a:rPr>
              <a:t> Forest</a:t>
            </a:r>
          </a:p>
          <a:p>
            <a:r>
              <a:rPr lang="fr-FR" sz="1600" dirty="0" err="1"/>
              <a:t>Gére</a:t>
            </a:r>
            <a:r>
              <a:rPr lang="fr-FR" sz="1600" dirty="0"/>
              <a:t> les données catégorielles et continues. 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AF6E99DF-58D0-47A7-A0AB-1FC7F954482C}"/>
              </a:ext>
            </a:extLst>
          </p:cNvPr>
          <p:cNvSpPr txBox="1"/>
          <p:nvPr/>
        </p:nvSpPr>
        <p:spPr>
          <a:xfrm>
            <a:off x="487434" y="3138650"/>
            <a:ext cx="38864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u="sng" dirty="0">
                <a:solidFill>
                  <a:srgbClr val="002060"/>
                </a:solidFill>
              </a:rPr>
              <a:t>SVC (Support </a:t>
            </a:r>
            <a:r>
              <a:rPr lang="fr-FR" sz="1600" b="1" u="sng" dirty="0" err="1">
                <a:solidFill>
                  <a:srgbClr val="002060"/>
                </a:solidFill>
              </a:rPr>
              <a:t>Vector</a:t>
            </a:r>
            <a:r>
              <a:rPr lang="fr-FR" sz="1600" b="1" u="sng" dirty="0">
                <a:solidFill>
                  <a:srgbClr val="002060"/>
                </a:solidFill>
              </a:rPr>
              <a:t> Classifier)</a:t>
            </a:r>
            <a:endParaRPr lang="fr-FR" sz="1600" dirty="0"/>
          </a:p>
          <a:p>
            <a:r>
              <a:rPr lang="fr-FR" sz="1600" dirty="0"/>
              <a:t>Offre une grande précision et est efficace dans des espaces de haute dimension.</a:t>
            </a:r>
            <a:endParaRPr lang="fr-MA" sz="16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23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1568775" y="331832"/>
            <a:ext cx="6006300" cy="595800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Évaluation des Modèles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4493BA11-4585-455A-BB0E-FF6389F5F52D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12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66FEAAF3-5601-4B6D-A1DE-CF007546C743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2107F384-3B58-4D76-9485-C60ABFDA34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9384607"/>
              </p:ext>
            </p:extLst>
          </p:nvPr>
        </p:nvGraphicFramePr>
        <p:xfrm>
          <a:off x="535352" y="1633601"/>
          <a:ext cx="3249201" cy="23723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120054">
                  <a:extLst>
                    <a:ext uri="{9D8B030D-6E8A-4147-A177-3AD203B41FA5}">
                      <a16:colId xmlns:a16="http://schemas.microsoft.com/office/drawing/2014/main" val="1375003692"/>
                    </a:ext>
                  </a:extLst>
                </a:gridCol>
                <a:gridCol w="1129147">
                  <a:extLst>
                    <a:ext uri="{9D8B030D-6E8A-4147-A177-3AD203B41FA5}">
                      <a16:colId xmlns:a16="http://schemas.microsoft.com/office/drawing/2014/main" val="25983463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Modèles</a:t>
                      </a:r>
                      <a:endParaRPr lang="fr-M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altLang="fr-FR" sz="14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Accuracy</a:t>
                      </a:r>
                      <a:endParaRPr lang="fr-MA" sz="14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4056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MA" dirty="0"/>
                        <a:t>Régression Logistique</a:t>
                      </a:r>
                    </a:p>
                    <a:p>
                      <a:endParaRPr lang="fr-M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fr-FR" altLang="fr-FR" sz="14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0.88804</a:t>
                      </a:r>
                      <a:endParaRPr lang="fr-M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684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fr-FR" altLang="fr-FR" sz="14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Random</a:t>
                      </a:r>
                      <a:r>
                        <a:rPr kumimoji="0" lang="fr-FR" altLang="fr-FR" sz="14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Forest </a:t>
                      </a:r>
                      <a:endParaRPr lang="fr-M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fr-FR" altLang="fr-FR" sz="14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0.86377</a:t>
                      </a:r>
                      <a:endParaRPr lang="fr-M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6633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fr-FR" altLang="fr-FR" sz="14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Naive</a:t>
                      </a:r>
                      <a:r>
                        <a:rPr kumimoji="0" lang="fr-FR" altLang="fr-FR" sz="14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Bayes </a:t>
                      </a:r>
                      <a:endParaRPr lang="fr-M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fr-FR" altLang="fr-FR" sz="14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0.80260 </a:t>
                      </a:r>
                      <a:endParaRPr lang="fr-M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9586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fr-FR" altLang="fr-FR" sz="14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KNN</a:t>
                      </a:r>
                      <a:endParaRPr lang="fr-M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fr-FR" altLang="fr-FR" sz="14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0.88994</a:t>
                      </a:r>
                      <a:endParaRPr lang="fr-M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3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fr-FR" altLang="fr-FR" sz="14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SVC</a:t>
                      </a:r>
                      <a:endParaRPr lang="fr-MA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fr-FR" altLang="fr-FR" sz="14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0.89735</a:t>
                      </a:r>
                      <a:r>
                        <a:rPr kumimoji="0" lang="fr-FR" altLang="fr-FR" sz="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endParaRPr lang="fr-MA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84864"/>
                  </a:ext>
                </a:extLst>
              </a:tr>
            </a:tbl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A76D6E7D-3414-4A78-B5A4-26995E591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483" y="1538773"/>
            <a:ext cx="4127165" cy="292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991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2426921" y="196365"/>
            <a:ext cx="4290158" cy="595800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Optimisation du Modèle avec </a:t>
            </a:r>
            <a:r>
              <a:rPr lang="fr-FR" dirty="0" err="1"/>
              <a:t>Voting</a:t>
            </a:r>
            <a:r>
              <a:rPr lang="fr-FR" dirty="0"/>
              <a:t> Classifier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4493BA11-4585-455A-BB0E-FF6389F5F52D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13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66FEAAF3-5601-4B6D-A1DE-CF007546C743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67C27F4-D56E-4EEA-A502-6CCEED99967E}"/>
              </a:ext>
            </a:extLst>
          </p:cNvPr>
          <p:cNvSpPr txBox="1"/>
          <p:nvPr/>
        </p:nvSpPr>
        <p:spPr>
          <a:xfrm>
            <a:off x="738292" y="1219015"/>
            <a:ext cx="70578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b="1" dirty="0" err="1">
                <a:solidFill>
                  <a:srgbClr val="00B050"/>
                </a:solidFill>
              </a:rPr>
              <a:t>Voting</a:t>
            </a:r>
            <a:r>
              <a:rPr lang="fr-FR" b="1" dirty="0">
                <a:solidFill>
                  <a:srgbClr val="00B050"/>
                </a:solidFill>
              </a:rPr>
              <a:t> Classifier </a:t>
            </a:r>
            <a:r>
              <a:rPr lang="fr-FR" dirty="0"/>
              <a:t>combine les prédictions de plusieurs modèles ML pour améliorer la performance globale.</a:t>
            </a:r>
            <a:endParaRPr lang="fr-MA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21460BD-92A2-4101-80ED-66B58AE681DC}"/>
              </a:ext>
            </a:extLst>
          </p:cNvPr>
          <p:cNvSpPr txBox="1"/>
          <p:nvPr/>
        </p:nvSpPr>
        <p:spPr>
          <a:xfrm>
            <a:off x="169331" y="1890936"/>
            <a:ext cx="5249333" cy="906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u="sng" dirty="0">
                <a:solidFill>
                  <a:srgbClr val="002060"/>
                </a:solidFill>
              </a:rPr>
              <a:t>Combinaison de Modèles :</a:t>
            </a:r>
          </a:p>
          <a:p>
            <a:pPr>
              <a:lnSpc>
                <a:spcPct val="150000"/>
              </a:lnSpc>
            </a:pPr>
            <a:r>
              <a:rPr lang="fr-FR" sz="900" dirty="0"/>
              <a:t>Régression Logistique, </a:t>
            </a:r>
            <a:r>
              <a:rPr lang="fr-FR" sz="900" dirty="0" err="1"/>
              <a:t>Random</a:t>
            </a:r>
            <a:r>
              <a:rPr lang="fr-FR" sz="900" dirty="0"/>
              <a:t> Forest, </a:t>
            </a:r>
            <a:r>
              <a:rPr lang="fr-FR" sz="900" dirty="0" err="1"/>
              <a:t>Naive</a:t>
            </a:r>
            <a:r>
              <a:rPr lang="fr-FR" sz="900" dirty="0"/>
              <a:t> Bayes, KNN, SVC</a:t>
            </a:r>
          </a:p>
          <a:p>
            <a:pPr>
              <a:lnSpc>
                <a:spcPct val="150000"/>
              </a:lnSpc>
            </a:pPr>
            <a:r>
              <a:rPr lang="fr-FR" b="1" dirty="0">
                <a:solidFill>
                  <a:schemeClr val="accent1">
                    <a:lumMod val="50000"/>
                  </a:schemeClr>
                </a:solidFill>
              </a:rPr>
              <a:t>Objectif : </a:t>
            </a:r>
            <a:r>
              <a:rPr lang="fr-FR" sz="1200" dirty="0"/>
              <a:t>Utiliser la force collective pour une décision majoritaire.</a:t>
            </a:r>
            <a:endParaRPr lang="fr-MA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8650571-D9D9-4F0F-8CBE-342F12B7716B}"/>
              </a:ext>
            </a:extLst>
          </p:cNvPr>
          <p:cNvSpPr txBox="1"/>
          <p:nvPr/>
        </p:nvSpPr>
        <p:spPr>
          <a:xfrm>
            <a:off x="3454398" y="3234213"/>
            <a:ext cx="4673601" cy="1206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u="sng" dirty="0">
                <a:solidFill>
                  <a:srgbClr val="002060"/>
                </a:solidFill>
              </a:rPr>
              <a:t>Ajustement des Modèles :</a:t>
            </a:r>
          </a:p>
          <a:p>
            <a:pPr>
              <a:lnSpc>
                <a:spcPct val="150000"/>
              </a:lnSpc>
            </a:pPr>
            <a:r>
              <a:rPr lang="fr-FR" sz="900" b="1" dirty="0">
                <a:solidFill>
                  <a:srgbClr val="FF0000"/>
                </a:solidFill>
              </a:rPr>
              <a:t>Suppression : </a:t>
            </a:r>
            <a:r>
              <a:rPr lang="fr-FR" sz="900" dirty="0" err="1"/>
              <a:t>Random</a:t>
            </a:r>
            <a:r>
              <a:rPr lang="fr-FR" sz="900" dirty="0"/>
              <a:t> Forest et </a:t>
            </a:r>
            <a:r>
              <a:rPr lang="fr-FR" sz="900" dirty="0" err="1"/>
              <a:t>Naive</a:t>
            </a:r>
            <a:r>
              <a:rPr lang="fr-FR" sz="900" dirty="0"/>
              <a:t> Bayes.</a:t>
            </a:r>
          </a:p>
          <a:p>
            <a:pPr>
              <a:lnSpc>
                <a:spcPct val="150000"/>
              </a:lnSpc>
            </a:pPr>
            <a:r>
              <a:rPr lang="fr-FR" sz="1300" b="1" dirty="0">
                <a:solidFill>
                  <a:srgbClr val="00B050"/>
                </a:solidFill>
              </a:rPr>
              <a:t>Raison : </a:t>
            </a:r>
            <a:r>
              <a:rPr lang="fr-FR" sz="1300" dirty="0"/>
              <a:t>Concentrer l'effort sur les modèles les plus performants et complémentaires</a:t>
            </a:r>
            <a:r>
              <a:rPr lang="fr-FR" dirty="0"/>
              <a:t>.</a:t>
            </a:r>
            <a:endParaRPr lang="fr-M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26AB2E-6BE9-4981-AF77-DC93950D7E35}"/>
              </a:ext>
            </a:extLst>
          </p:cNvPr>
          <p:cNvSpPr/>
          <p:nvPr/>
        </p:nvSpPr>
        <p:spPr>
          <a:xfrm>
            <a:off x="275640" y="2853250"/>
            <a:ext cx="3278293" cy="246221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MA" sz="1050" b="1" dirty="0" err="1">
                <a:solidFill>
                  <a:schemeClr val="tx1">
                    <a:lumMod val="50000"/>
                  </a:schemeClr>
                </a:solidFill>
              </a:rPr>
              <a:t>Voting</a:t>
            </a:r>
            <a:r>
              <a:rPr lang="fr-MA" sz="1050" b="1" dirty="0">
                <a:solidFill>
                  <a:schemeClr val="tx1">
                    <a:lumMod val="50000"/>
                  </a:schemeClr>
                </a:solidFill>
              </a:rPr>
              <a:t> Classifier </a:t>
            </a:r>
            <a:r>
              <a:rPr lang="fr-MA" sz="1050" b="1" dirty="0" err="1">
                <a:solidFill>
                  <a:schemeClr val="tx1">
                    <a:lumMod val="50000"/>
                  </a:schemeClr>
                </a:solidFill>
              </a:rPr>
              <a:t>Accuracy</a:t>
            </a:r>
            <a:r>
              <a:rPr lang="fr-MA" sz="1050" b="1" dirty="0">
                <a:solidFill>
                  <a:schemeClr val="tx1">
                    <a:lumMod val="50000"/>
                  </a:schemeClr>
                </a:solidFill>
              </a:rPr>
              <a:t> All </a:t>
            </a:r>
            <a:r>
              <a:rPr lang="fr-MA" sz="1050" b="1" dirty="0" err="1">
                <a:solidFill>
                  <a:schemeClr val="tx1">
                    <a:lumMod val="50000"/>
                  </a:schemeClr>
                </a:solidFill>
              </a:rPr>
              <a:t>Models</a:t>
            </a:r>
            <a:r>
              <a:rPr lang="fr-MA" sz="1050" b="1" dirty="0">
                <a:solidFill>
                  <a:schemeClr val="tx1">
                    <a:lumMod val="50000"/>
                  </a:schemeClr>
                </a:solidFill>
              </a:rPr>
              <a:t>: 0.87730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EFF9E9-6D55-4EAC-A48E-B48BF6B19B32}"/>
              </a:ext>
            </a:extLst>
          </p:cNvPr>
          <p:cNvSpPr/>
          <p:nvPr/>
        </p:nvSpPr>
        <p:spPr>
          <a:xfrm>
            <a:off x="3553933" y="4531363"/>
            <a:ext cx="3278293" cy="246221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MA" sz="1050" b="1" dirty="0" err="1">
                <a:solidFill>
                  <a:schemeClr val="tx1">
                    <a:lumMod val="50000"/>
                  </a:schemeClr>
                </a:solidFill>
              </a:rPr>
              <a:t>Voting</a:t>
            </a:r>
            <a:r>
              <a:rPr lang="fr-MA" sz="1050" b="1" dirty="0">
                <a:solidFill>
                  <a:schemeClr val="tx1">
                    <a:lumMod val="50000"/>
                  </a:schemeClr>
                </a:solidFill>
              </a:rPr>
              <a:t> Classifier </a:t>
            </a:r>
            <a:r>
              <a:rPr lang="fr-MA" sz="1050" b="1" dirty="0" err="1">
                <a:solidFill>
                  <a:schemeClr val="tx1">
                    <a:lumMod val="50000"/>
                  </a:schemeClr>
                </a:solidFill>
              </a:rPr>
              <a:t>Accuracy</a:t>
            </a:r>
            <a:r>
              <a:rPr lang="fr-MA" sz="1050" b="1" dirty="0">
                <a:solidFill>
                  <a:schemeClr val="tx1">
                    <a:lumMod val="50000"/>
                  </a:schemeClr>
                </a:solidFill>
              </a:rPr>
              <a:t> 3 </a:t>
            </a:r>
            <a:r>
              <a:rPr lang="fr-MA" sz="1050" b="1" dirty="0" err="1">
                <a:solidFill>
                  <a:schemeClr val="tx1">
                    <a:lumMod val="50000"/>
                  </a:schemeClr>
                </a:solidFill>
              </a:rPr>
              <a:t>Models</a:t>
            </a:r>
            <a:r>
              <a:rPr lang="fr-MA" sz="1050" b="1" dirty="0">
                <a:solidFill>
                  <a:schemeClr val="tx1">
                    <a:lumMod val="50000"/>
                  </a:schemeClr>
                </a:solidFill>
              </a:rPr>
              <a:t>: 0.89987</a:t>
            </a:r>
          </a:p>
        </p:txBody>
      </p:sp>
      <p:cxnSp>
        <p:nvCxnSpPr>
          <p:cNvPr id="16" name="Connecteur : en angle 15">
            <a:extLst>
              <a:ext uri="{FF2B5EF4-FFF2-40B4-BE49-F238E27FC236}">
                <a16:creationId xmlns:a16="http://schemas.microsoft.com/office/drawing/2014/main" id="{5542D45E-99F2-48B3-B601-131A7FC8DF48}"/>
              </a:ext>
            </a:extLst>
          </p:cNvPr>
          <p:cNvCxnSpPr>
            <a:cxnSpLocks/>
            <a:stCxn id="7" idx="2"/>
            <a:endCxn id="15" idx="1"/>
          </p:cNvCxnSpPr>
          <p:nvPr/>
        </p:nvCxnSpPr>
        <p:spPr>
          <a:xfrm rot="16200000" flipH="1">
            <a:off x="1956859" y="3057399"/>
            <a:ext cx="1555003" cy="163914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Rectangle : carré corné 16">
            <a:extLst>
              <a:ext uri="{FF2B5EF4-FFF2-40B4-BE49-F238E27FC236}">
                <a16:creationId xmlns:a16="http://schemas.microsoft.com/office/drawing/2014/main" id="{5092D11D-7420-4049-859F-8EACF362F22E}"/>
              </a:ext>
            </a:extLst>
          </p:cNvPr>
          <p:cNvSpPr/>
          <p:nvPr/>
        </p:nvSpPr>
        <p:spPr>
          <a:xfrm>
            <a:off x="5405126" y="1817447"/>
            <a:ext cx="3569543" cy="1233886"/>
          </a:xfrm>
          <a:prstGeom prst="foldedCorner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kumimoji="0" lang="fr-FR" altLang="fr-FR" sz="120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</a:rPr>
              <a:t>Cela suggère que la réduction à des modèles plus cohérents et précis (</a:t>
            </a:r>
            <a:r>
              <a:rPr kumimoji="0" lang="fr-FR" altLang="fr-FR" sz="1200" b="1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</a:rPr>
              <a:t>Logistic</a:t>
            </a:r>
            <a:r>
              <a:rPr kumimoji="0" lang="fr-FR" altLang="fr-FR" sz="1200" b="1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</a:rPr>
              <a:t> </a:t>
            </a:r>
            <a:r>
              <a:rPr kumimoji="0" lang="fr-FR" altLang="fr-FR" sz="1200" b="1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</a:rPr>
              <a:t>Regression</a:t>
            </a:r>
            <a:r>
              <a:rPr kumimoji="0" lang="fr-FR" altLang="fr-FR" sz="1200" b="1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</a:rPr>
              <a:t>, KNN, SVC</a:t>
            </a:r>
            <a:r>
              <a:rPr kumimoji="0" lang="fr-FR" altLang="fr-FR" sz="120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</a:rPr>
              <a:t>) a </a:t>
            </a:r>
            <a:r>
              <a:rPr kumimoji="0" lang="fr-FR" altLang="fr-FR" sz="120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</a:rPr>
              <a:t>renforcé la qualité de la prédiction globale</a:t>
            </a:r>
            <a:r>
              <a:rPr kumimoji="0" lang="fr-FR" altLang="fr-FR" sz="120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</a:rPr>
              <a:t>.</a:t>
            </a:r>
            <a:endParaRPr lang="fr-MA" sz="12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3240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0"/>
                            </p:stCondLst>
                            <p:childTnLst>
                              <p:par>
                                <p:cTn id="3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  <p:bldP spid="7" grpId="0" animBg="1"/>
      <p:bldP spid="15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1862667" y="255631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Déploiement du Modèle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4493BA11-4585-455A-BB0E-FF6389F5F52D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14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66FEAAF3-5601-4B6D-A1DE-CF007546C743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FB9AD57-9A2D-424C-8A2E-91E0E08F81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423" b="35099"/>
          <a:stretch/>
        </p:blipFill>
        <p:spPr>
          <a:xfrm>
            <a:off x="2355814" y="1537548"/>
            <a:ext cx="4681438" cy="94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54773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ZoneTexte 197">
            <a:extLst>
              <a:ext uri="{FF2B5EF4-FFF2-40B4-BE49-F238E27FC236}">
                <a16:creationId xmlns:a16="http://schemas.microsoft.com/office/drawing/2014/main" id="{DA688FCE-0A40-44DD-96D7-C6BB7AA0A81D}"/>
              </a:ext>
            </a:extLst>
          </p:cNvPr>
          <p:cNvSpPr txBox="1"/>
          <p:nvPr/>
        </p:nvSpPr>
        <p:spPr>
          <a:xfrm>
            <a:off x="853441" y="3430967"/>
            <a:ext cx="461941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600" b="1" dirty="0">
                <a:sym typeface="Barlow Semi Condensed Medium"/>
              </a:rPr>
              <a:t>Présenté par : </a:t>
            </a:r>
          </a:p>
          <a:p>
            <a:pPr marL="285750" lvl="5" indent="-285750">
              <a:buSzPct val="80000"/>
              <a:buFont typeface="Arial" panose="020B0604020202020204" pitchFamily="34" charset="0"/>
              <a:buChar char="•"/>
            </a:pPr>
            <a:r>
              <a:rPr lang="fr-FR" sz="1600" dirty="0" err="1">
                <a:latin typeface="Arial" panose="020B0604020202020204" pitchFamily="34" charset="0"/>
                <a:sym typeface="Barlow Semi Condensed Medium"/>
              </a:rPr>
              <a:t>Soulaimane</a:t>
            </a:r>
            <a:r>
              <a:rPr lang="fr-FR" sz="1600" dirty="0">
                <a:latin typeface="Arial" panose="020B0604020202020204" pitchFamily="34" charset="0"/>
                <a:sym typeface="Barlow Semi Condensed Medium"/>
              </a:rPr>
              <a:t> Cherkaoui</a:t>
            </a:r>
          </a:p>
          <a:p>
            <a:pPr marL="285750" lvl="2" indent="-285750">
              <a:buSzPct val="80000"/>
              <a:buFont typeface="Arial" panose="020B0604020202020204" pitchFamily="34" charset="0"/>
              <a:buChar char="•"/>
            </a:pPr>
            <a:r>
              <a:rPr lang="fr-FR" sz="1600" dirty="0" err="1">
                <a:latin typeface="Arial" panose="020B0604020202020204" pitchFamily="34" charset="0"/>
                <a:sym typeface="Barlow Semi Condensed Medium"/>
              </a:rPr>
              <a:t>Zaid</a:t>
            </a:r>
            <a:r>
              <a:rPr lang="fr-FR" sz="1600" dirty="0">
                <a:latin typeface="Arial" panose="020B0604020202020204" pitchFamily="34" charset="0"/>
                <a:sym typeface="Barlow Semi Condensed Medium"/>
              </a:rPr>
              <a:t> El </a:t>
            </a:r>
            <a:r>
              <a:rPr lang="fr-FR" sz="1600" dirty="0" err="1">
                <a:latin typeface="Arial" panose="020B0604020202020204" pitchFamily="34" charset="0"/>
                <a:sym typeface="Barlow Semi Condensed Medium"/>
              </a:rPr>
              <a:t>Mouaddibe</a:t>
            </a:r>
            <a:endParaRPr lang="fr-MA" sz="1600" dirty="0">
              <a:latin typeface="Arial" panose="020B0604020202020204" pitchFamily="34" charset="0"/>
              <a:sym typeface="Barlow Semi Condensed Medium"/>
            </a:endParaRPr>
          </a:p>
        </p:txBody>
      </p:sp>
      <p:sp>
        <p:nvSpPr>
          <p:cNvPr id="199" name="TextBox 9">
            <a:extLst>
              <a:ext uri="{FF2B5EF4-FFF2-40B4-BE49-F238E27FC236}">
                <a16:creationId xmlns:a16="http://schemas.microsoft.com/office/drawing/2014/main" id="{CA3AB3D9-5324-429E-A67A-D3CAC1AF64EC}"/>
              </a:ext>
            </a:extLst>
          </p:cNvPr>
          <p:cNvSpPr txBox="1"/>
          <p:nvPr/>
        </p:nvSpPr>
        <p:spPr>
          <a:xfrm>
            <a:off x="439071" y="341210"/>
            <a:ext cx="6626087" cy="262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455"/>
              </a:spcBef>
            </a:pPr>
            <a:r>
              <a:rPr lang="fr-FR" sz="1100" b="1" dirty="0"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fr-FR" sz="1050" b="1" dirty="0">
                <a:ea typeface="Calibri" panose="020F0502020204030204" pitchFamily="34" charset="0"/>
                <a:cs typeface="Times New Roman" panose="02020603050405020304" pitchFamily="18" charset="0"/>
              </a:rPr>
              <a:t>EPARTEMENT</a:t>
            </a:r>
            <a:r>
              <a:rPr lang="fr-FR" sz="1050" b="1" spc="-3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100" b="1" dirty="0"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fr-FR" sz="1050" b="1" dirty="0">
                <a:ea typeface="Calibri" panose="020F0502020204030204" pitchFamily="34" charset="0"/>
                <a:cs typeface="Times New Roman" panose="02020603050405020304" pitchFamily="18" charset="0"/>
              </a:rPr>
              <a:t>ATHEMATIQUES</a:t>
            </a:r>
            <a:r>
              <a:rPr lang="fr-FR" sz="1050" b="1" spc="-2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050" b="1" dirty="0"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050" b="1" spc="-5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100" b="1" dirty="0"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fr-FR" sz="1050" b="1" dirty="0">
                <a:ea typeface="Calibri" panose="020F0502020204030204" pitchFamily="34" charset="0"/>
                <a:cs typeface="Times New Roman" panose="02020603050405020304" pitchFamily="18" charset="0"/>
              </a:rPr>
              <a:t>NFORMATIQUE</a:t>
            </a:r>
            <a:endParaRPr lang="fr-FR" sz="1050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1" name="TextBox 13">
            <a:extLst>
              <a:ext uri="{FF2B5EF4-FFF2-40B4-BE49-F238E27FC236}">
                <a16:creationId xmlns:a16="http://schemas.microsoft.com/office/drawing/2014/main" id="{3F6BAB1D-D6A2-44C5-AA9A-D3EAE18C7695}"/>
              </a:ext>
            </a:extLst>
          </p:cNvPr>
          <p:cNvSpPr txBox="1"/>
          <p:nvPr/>
        </p:nvSpPr>
        <p:spPr>
          <a:xfrm>
            <a:off x="6423396" y="3607938"/>
            <a:ext cx="278720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Arial" panose="020B0604020202020204" pitchFamily="34" charset="0"/>
              </a:rPr>
              <a:t>Encadré par :</a:t>
            </a:r>
          </a:p>
          <a:p>
            <a:endParaRPr lang="fr-FR" sz="500" dirty="0"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latin typeface="Arial" panose="020B0604020202020204" pitchFamily="34" charset="0"/>
              </a:rPr>
              <a:t>Pr. Soufiane Hamida</a:t>
            </a:r>
          </a:p>
        </p:txBody>
      </p:sp>
      <p:sp>
        <p:nvSpPr>
          <p:cNvPr id="202" name="TextBox 9">
            <a:extLst>
              <a:ext uri="{FF2B5EF4-FFF2-40B4-BE49-F238E27FC236}">
                <a16:creationId xmlns:a16="http://schemas.microsoft.com/office/drawing/2014/main" id="{27F788BA-D51B-4B6E-BF2B-27E8D2B9F50B}"/>
              </a:ext>
            </a:extLst>
          </p:cNvPr>
          <p:cNvSpPr txBox="1"/>
          <p:nvPr/>
        </p:nvSpPr>
        <p:spPr>
          <a:xfrm>
            <a:off x="1915038" y="548198"/>
            <a:ext cx="1531663" cy="25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455"/>
              </a:spcBef>
            </a:pPr>
            <a:r>
              <a:rPr lang="fr-FR" sz="105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Filières : </a:t>
            </a:r>
            <a:r>
              <a:rPr lang="fr-FR" sz="1000" b="1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II-BDCC2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4952720-B4AF-42D8-BE19-E4F1886BDEA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985" y="156401"/>
            <a:ext cx="1955030" cy="1037895"/>
          </a:xfrm>
          <a:prstGeom prst="rect">
            <a:avLst/>
          </a:prstGeom>
        </p:spPr>
      </p:pic>
      <p:sp>
        <p:nvSpPr>
          <p:cNvPr id="200" name="ZoneTexte 22">
            <a:extLst>
              <a:ext uri="{FF2B5EF4-FFF2-40B4-BE49-F238E27FC236}">
                <a16:creationId xmlns:a16="http://schemas.microsoft.com/office/drawing/2014/main" id="{2DA45938-8145-4D74-9922-BB74B1247CF3}"/>
              </a:ext>
            </a:extLst>
          </p:cNvPr>
          <p:cNvSpPr txBox="1"/>
          <p:nvPr/>
        </p:nvSpPr>
        <p:spPr>
          <a:xfrm>
            <a:off x="703676" y="1600238"/>
            <a:ext cx="77366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0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Système de détection d'intrusion réseaux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EBD3C80-089D-4A7F-904E-E10716158799}"/>
              </a:ext>
            </a:extLst>
          </p:cNvPr>
          <p:cNvSpPr txBox="1"/>
          <p:nvPr/>
        </p:nvSpPr>
        <p:spPr>
          <a:xfrm>
            <a:off x="3446701" y="4737079"/>
            <a:ext cx="26357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/>
              <a:t>Année Universitaire : </a:t>
            </a:r>
            <a:r>
              <a:rPr lang="fr-FR" sz="1200" b="1" dirty="0">
                <a:solidFill>
                  <a:srgbClr val="002060"/>
                </a:solidFill>
              </a:rPr>
              <a:t>2023</a:t>
            </a:r>
            <a:r>
              <a:rPr lang="fr-FR" sz="1200" b="1" dirty="0"/>
              <a:t> - </a:t>
            </a:r>
            <a:r>
              <a:rPr lang="fr-FR" sz="1200" b="1" dirty="0">
                <a:solidFill>
                  <a:srgbClr val="002060"/>
                </a:solidFill>
              </a:rPr>
              <a:t>2024</a:t>
            </a:r>
            <a:endParaRPr lang="fr-MA" sz="1200" b="1" dirty="0">
              <a:solidFill>
                <a:srgbClr val="002060"/>
              </a:solidFill>
            </a:endParaRPr>
          </a:p>
        </p:txBody>
      </p:sp>
      <p:sp>
        <p:nvSpPr>
          <p:cNvPr id="214" name="ZoneTexte 213">
            <a:extLst>
              <a:ext uri="{FF2B5EF4-FFF2-40B4-BE49-F238E27FC236}">
                <a16:creationId xmlns:a16="http://schemas.microsoft.com/office/drawing/2014/main" id="{85F2DDD3-D4CC-48C0-937A-9372FA323B7C}"/>
              </a:ext>
            </a:extLst>
          </p:cNvPr>
          <p:cNvSpPr txBox="1"/>
          <p:nvPr/>
        </p:nvSpPr>
        <p:spPr>
          <a:xfrm>
            <a:off x="2282613" y="1057420"/>
            <a:ext cx="45787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MA" sz="2400" b="1" dirty="0"/>
              <a:t>Machine Learning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C205E9F-8D47-4434-B2F2-F16528F24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6701" y="2045738"/>
            <a:ext cx="2251750" cy="225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0400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2140;p37">
            <a:extLst>
              <a:ext uri="{FF2B5EF4-FFF2-40B4-BE49-F238E27FC236}">
                <a16:creationId xmlns:a16="http://schemas.microsoft.com/office/drawing/2014/main" id="{5808400E-C503-4511-9FA1-8123D1768D32}"/>
              </a:ext>
            </a:extLst>
          </p:cNvPr>
          <p:cNvSpPr txBox="1">
            <a:spLocks/>
          </p:cNvSpPr>
          <p:nvPr/>
        </p:nvSpPr>
        <p:spPr>
          <a:xfrm>
            <a:off x="1550797" y="1136276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MA" sz="1700" dirty="0">
                <a:solidFill>
                  <a:schemeClr val="tx1">
                    <a:lumMod val="50000"/>
                  </a:schemeClr>
                </a:solidFill>
              </a:rPr>
              <a:t>Présentation de Projet</a:t>
            </a:r>
          </a:p>
        </p:txBody>
      </p:sp>
      <p:sp>
        <p:nvSpPr>
          <p:cNvPr id="318" name="Google Shape;2141;p37">
            <a:extLst>
              <a:ext uri="{FF2B5EF4-FFF2-40B4-BE49-F238E27FC236}">
                <a16:creationId xmlns:a16="http://schemas.microsoft.com/office/drawing/2014/main" id="{C459B3BD-2718-4CF3-859B-FC423ECBB281}"/>
              </a:ext>
            </a:extLst>
          </p:cNvPr>
          <p:cNvSpPr txBox="1">
            <a:spLocks/>
          </p:cNvSpPr>
          <p:nvPr/>
        </p:nvSpPr>
        <p:spPr>
          <a:xfrm>
            <a:off x="1550797" y="2208042"/>
            <a:ext cx="2880699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MA" sz="1700" dirty="0">
                <a:solidFill>
                  <a:schemeClr val="tx1">
                    <a:lumMod val="50000"/>
                  </a:schemeClr>
                </a:solidFill>
              </a:rPr>
              <a:t>Prétraitement des Données</a:t>
            </a:r>
          </a:p>
        </p:txBody>
      </p:sp>
      <p:sp>
        <p:nvSpPr>
          <p:cNvPr id="320" name="Google Shape;2143;p37">
            <a:extLst>
              <a:ext uri="{FF2B5EF4-FFF2-40B4-BE49-F238E27FC236}">
                <a16:creationId xmlns:a16="http://schemas.microsoft.com/office/drawing/2014/main" id="{64C5772C-90A2-41BE-BFD9-61D7BF2018E2}"/>
              </a:ext>
            </a:extLst>
          </p:cNvPr>
          <p:cNvSpPr txBox="1">
            <a:spLocks/>
          </p:cNvSpPr>
          <p:nvPr/>
        </p:nvSpPr>
        <p:spPr>
          <a:xfrm>
            <a:off x="1550797" y="1656558"/>
            <a:ext cx="3646086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FR" sz="1700" dirty="0">
                <a:solidFill>
                  <a:schemeClr val="tx1">
                    <a:lumMod val="50000"/>
                  </a:schemeClr>
                </a:solidFill>
              </a:rPr>
              <a:t>Collecte des Données</a:t>
            </a:r>
            <a:endParaRPr lang="fr-MA" sz="17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22" name="Google Shape;2145;p37">
            <a:extLst>
              <a:ext uri="{FF2B5EF4-FFF2-40B4-BE49-F238E27FC236}">
                <a16:creationId xmlns:a16="http://schemas.microsoft.com/office/drawing/2014/main" id="{B1A7C05C-7BB1-4E25-A3EB-220A0A66B17B}"/>
              </a:ext>
            </a:extLst>
          </p:cNvPr>
          <p:cNvSpPr txBox="1">
            <a:spLocks/>
          </p:cNvSpPr>
          <p:nvPr/>
        </p:nvSpPr>
        <p:spPr>
          <a:xfrm>
            <a:off x="1550797" y="2716991"/>
            <a:ext cx="5170086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FR" sz="1700" dirty="0">
                <a:solidFill>
                  <a:schemeClr val="tx1">
                    <a:lumMod val="50000"/>
                  </a:schemeClr>
                </a:solidFill>
              </a:rPr>
              <a:t>Sélection des Modèles</a:t>
            </a:r>
            <a:endParaRPr lang="fr-MA" sz="17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29" name="ZoneTexte 328">
            <a:extLst>
              <a:ext uri="{FF2B5EF4-FFF2-40B4-BE49-F238E27FC236}">
                <a16:creationId xmlns:a16="http://schemas.microsoft.com/office/drawing/2014/main" id="{1E99F79B-5B4A-4E83-AD30-95CEACAA93FA}"/>
              </a:ext>
            </a:extLst>
          </p:cNvPr>
          <p:cNvSpPr txBox="1"/>
          <p:nvPr/>
        </p:nvSpPr>
        <p:spPr>
          <a:xfrm>
            <a:off x="1550797" y="3248852"/>
            <a:ext cx="2936918" cy="367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fr-MA" sz="1700">
                <a:solidFill>
                  <a:schemeClr val="tx1">
                    <a:lumMod val="50000"/>
                  </a:schemeClr>
                </a:solidFill>
              </a:rPr>
              <a:t>Évaluation des Modèles</a:t>
            </a:r>
            <a:endParaRPr lang="fr-MA" sz="17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31" name="ZoneTexte 330">
            <a:extLst>
              <a:ext uri="{FF2B5EF4-FFF2-40B4-BE49-F238E27FC236}">
                <a16:creationId xmlns:a16="http://schemas.microsoft.com/office/drawing/2014/main" id="{76DE9B7E-080C-438F-B721-844A4BE5F522}"/>
              </a:ext>
            </a:extLst>
          </p:cNvPr>
          <p:cNvSpPr txBox="1"/>
          <p:nvPr/>
        </p:nvSpPr>
        <p:spPr>
          <a:xfrm>
            <a:off x="1550797" y="3764314"/>
            <a:ext cx="4578772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700" dirty="0">
                <a:solidFill>
                  <a:schemeClr val="tx1">
                    <a:lumMod val="50000"/>
                  </a:schemeClr>
                </a:solidFill>
              </a:rPr>
              <a:t>Déploiement</a:t>
            </a:r>
            <a:endParaRPr lang="fr-MA" sz="17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34" name="Google Shape;2140;p37">
            <a:extLst>
              <a:ext uri="{FF2B5EF4-FFF2-40B4-BE49-F238E27FC236}">
                <a16:creationId xmlns:a16="http://schemas.microsoft.com/office/drawing/2014/main" id="{01300BF0-8B91-40BC-919E-82178739E6B0}"/>
              </a:ext>
            </a:extLst>
          </p:cNvPr>
          <p:cNvSpPr txBox="1">
            <a:spLocks/>
          </p:cNvSpPr>
          <p:nvPr/>
        </p:nvSpPr>
        <p:spPr>
          <a:xfrm>
            <a:off x="1104075" y="1131259"/>
            <a:ext cx="591524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MA" sz="1600" b="1" dirty="0">
                <a:solidFill>
                  <a:srgbClr val="002060"/>
                </a:solidFill>
              </a:rPr>
              <a:t>1 -</a:t>
            </a:r>
          </a:p>
        </p:txBody>
      </p:sp>
      <p:sp>
        <p:nvSpPr>
          <p:cNvPr id="336" name="Google Shape;2140;p37">
            <a:extLst>
              <a:ext uri="{FF2B5EF4-FFF2-40B4-BE49-F238E27FC236}">
                <a16:creationId xmlns:a16="http://schemas.microsoft.com/office/drawing/2014/main" id="{876CA794-8EA9-42C2-AA85-03067D4B6016}"/>
              </a:ext>
            </a:extLst>
          </p:cNvPr>
          <p:cNvSpPr txBox="1">
            <a:spLocks/>
          </p:cNvSpPr>
          <p:nvPr/>
        </p:nvSpPr>
        <p:spPr>
          <a:xfrm>
            <a:off x="1104075" y="2166193"/>
            <a:ext cx="591524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MA" sz="1600" b="1" dirty="0">
                <a:solidFill>
                  <a:srgbClr val="002060"/>
                </a:solidFill>
              </a:rPr>
              <a:t>3 -</a:t>
            </a:r>
          </a:p>
        </p:txBody>
      </p:sp>
      <p:sp>
        <p:nvSpPr>
          <p:cNvPr id="337" name="Google Shape;2140;p37">
            <a:extLst>
              <a:ext uri="{FF2B5EF4-FFF2-40B4-BE49-F238E27FC236}">
                <a16:creationId xmlns:a16="http://schemas.microsoft.com/office/drawing/2014/main" id="{5C2BACBB-454B-492F-AC80-B338CA1B7433}"/>
              </a:ext>
            </a:extLst>
          </p:cNvPr>
          <p:cNvSpPr txBox="1">
            <a:spLocks/>
          </p:cNvSpPr>
          <p:nvPr/>
        </p:nvSpPr>
        <p:spPr>
          <a:xfrm>
            <a:off x="1104075" y="2683660"/>
            <a:ext cx="591524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MA" sz="1600" b="1" dirty="0">
                <a:solidFill>
                  <a:srgbClr val="002060"/>
                </a:solidFill>
              </a:rPr>
              <a:t>4 -</a:t>
            </a:r>
          </a:p>
        </p:txBody>
      </p:sp>
      <p:sp>
        <p:nvSpPr>
          <p:cNvPr id="338" name="Google Shape;2140;p37">
            <a:extLst>
              <a:ext uri="{FF2B5EF4-FFF2-40B4-BE49-F238E27FC236}">
                <a16:creationId xmlns:a16="http://schemas.microsoft.com/office/drawing/2014/main" id="{D5B10DC8-FEA9-4B42-A39D-3C0C2B1D7701}"/>
              </a:ext>
            </a:extLst>
          </p:cNvPr>
          <p:cNvSpPr txBox="1">
            <a:spLocks/>
          </p:cNvSpPr>
          <p:nvPr/>
        </p:nvSpPr>
        <p:spPr>
          <a:xfrm>
            <a:off x="1104075" y="3201127"/>
            <a:ext cx="591524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MA" sz="1600" b="1" dirty="0">
                <a:solidFill>
                  <a:srgbClr val="002060"/>
                </a:solidFill>
              </a:rPr>
              <a:t>5 -</a:t>
            </a:r>
          </a:p>
        </p:txBody>
      </p:sp>
      <p:sp>
        <p:nvSpPr>
          <p:cNvPr id="339" name="Google Shape;2140;p37">
            <a:extLst>
              <a:ext uri="{FF2B5EF4-FFF2-40B4-BE49-F238E27FC236}">
                <a16:creationId xmlns:a16="http://schemas.microsoft.com/office/drawing/2014/main" id="{A3457A13-C0DA-4399-9E95-25B35A7EDCB2}"/>
              </a:ext>
            </a:extLst>
          </p:cNvPr>
          <p:cNvSpPr txBox="1">
            <a:spLocks/>
          </p:cNvSpPr>
          <p:nvPr/>
        </p:nvSpPr>
        <p:spPr>
          <a:xfrm>
            <a:off x="1104075" y="3718594"/>
            <a:ext cx="591524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MA" sz="1600" b="1" dirty="0">
                <a:solidFill>
                  <a:srgbClr val="002060"/>
                </a:solidFill>
              </a:rPr>
              <a:t>6 -</a:t>
            </a:r>
          </a:p>
        </p:txBody>
      </p:sp>
      <p:sp>
        <p:nvSpPr>
          <p:cNvPr id="340" name="Google Shape;2140;p37">
            <a:extLst>
              <a:ext uri="{FF2B5EF4-FFF2-40B4-BE49-F238E27FC236}">
                <a16:creationId xmlns:a16="http://schemas.microsoft.com/office/drawing/2014/main" id="{62018466-8912-4D95-B5E2-6065F6E676D1}"/>
              </a:ext>
            </a:extLst>
          </p:cNvPr>
          <p:cNvSpPr txBox="1">
            <a:spLocks/>
          </p:cNvSpPr>
          <p:nvPr/>
        </p:nvSpPr>
        <p:spPr>
          <a:xfrm>
            <a:off x="1104075" y="1648726"/>
            <a:ext cx="591524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fr-MA" sz="1600" b="1" dirty="0">
                <a:solidFill>
                  <a:srgbClr val="002060"/>
                </a:solidFill>
              </a:rPr>
              <a:t>2 -</a:t>
            </a:r>
          </a:p>
        </p:txBody>
      </p:sp>
      <p:sp>
        <p:nvSpPr>
          <p:cNvPr id="341" name="Google Shape;1890;p36">
            <a:extLst>
              <a:ext uri="{FF2B5EF4-FFF2-40B4-BE49-F238E27FC236}">
                <a16:creationId xmlns:a16="http://schemas.microsoft.com/office/drawing/2014/main" id="{04A84443-3E4E-4981-9FF8-A66493E26E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28250" y="223181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B2E8A012-3419-4524-8B0D-0D3796857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978" y="1121408"/>
            <a:ext cx="3008414" cy="3008414"/>
          </a:xfrm>
          <a:prstGeom prst="rect">
            <a:avLst/>
          </a:prstGeom>
        </p:spPr>
      </p:pic>
      <p:sp>
        <p:nvSpPr>
          <p:cNvPr id="347" name="ZoneTexte 346">
            <a:extLst>
              <a:ext uri="{FF2B5EF4-FFF2-40B4-BE49-F238E27FC236}">
                <a16:creationId xmlns:a16="http://schemas.microsoft.com/office/drawing/2014/main" id="{19A418DF-64D2-4226-AAA1-DFA82A592B41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2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348" name="ZoneTexte 347">
            <a:extLst>
              <a:ext uri="{FF2B5EF4-FFF2-40B4-BE49-F238E27FC236}">
                <a16:creationId xmlns:a16="http://schemas.microsoft.com/office/drawing/2014/main" id="{5E36039E-2DB8-4B54-851A-F6CA74179F07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133600" y="214665"/>
            <a:ext cx="4691379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3200" dirty="0"/>
              <a:t>Présentation de projet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56DFDBF-95C7-45E0-BDC9-405EE9827E30}"/>
              </a:ext>
            </a:extLst>
          </p:cNvPr>
          <p:cNvSpPr txBox="1"/>
          <p:nvPr/>
        </p:nvSpPr>
        <p:spPr>
          <a:xfrm>
            <a:off x="945042" y="2060808"/>
            <a:ext cx="7379385" cy="1021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dirty="0"/>
              <a:t>Rôle de l'IDS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b="1" dirty="0"/>
              <a:t>Détection</a:t>
            </a:r>
            <a:r>
              <a:rPr lang="fr-FR" dirty="0"/>
              <a:t> : Identifie les activités malveillantes connues et les actions suspectes.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Surveillance</a:t>
            </a:r>
            <a:r>
              <a:rPr lang="fr-FR" dirty="0"/>
              <a:t> : Examine les violations potentielles des politiques de sécurité établies.</a:t>
            </a:r>
            <a:endParaRPr lang="fr-MA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68F9765-04C3-4470-A331-9D770F925027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3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68CB841-7D9D-46C5-A91E-E39C4F602413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3F2C6A5-832E-41EF-A7DF-4DFFBB414CC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62667" y="2789291"/>
            <a:ext cx="5207776" cy="2832393"/>
          </a:xfrm>
          <a:prstGeom prst="rect">
            <a:avLst/>
          </a:prstGeom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44F30A11-3552-476D-8460-EE2BB12246DB}"/>
              </a:ext>
            </a:extLst>
          </p:cNvPr>
          <p:cNvSpPr/>
          <p:nvPr/>
        </p:nvSpPr>
        <p:spPr>
          <a:xfrm>
            <a:off x="3746555" y="4056867"/>
            <a:ext cx="720000" cy="720000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7FA47E-3C09-4A9A-AA13-F749EB5B4660}"/>
              </a:ext>
            </a:extLst>
          </p:cNvPr>
          <p:cNvSpPr/>
          <p:nvPr/>
        </p:nvSpPr>
        <p:spPr>
          <a:xfrm>
            <a:off x="3896581" y="4621079"/>
            <a:ext cx="447040" cy="1828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b="1" dirty="0"/>
              <a:t>IDS</a:t>
            </a:r>
            <a:endParaRPr lang="fr-MA" sz="900" b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8330A0E-E4FA-441F-B243-60047F7D2CA0}"/>
              </a:ext>
            </a:extLst>
          </p:cNvPr>
          <p:cNvSpPr txBox="1"/>
          <p:nvPr/>
        </p:nvSpPr>
        <p:spPr>
          <a:xfrm>
            <a:off x="1102569" y="1019292"/>
            <a:ext cx="6938859" cy="828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700" dirty="0"/>
              <a:t>Un système de détection d’intrusion (IDS) surveille en continu le trafic réseau et les comportements des appareils connectés</a:t>
            </a:r>
          </a:p>
        </p:txBody>
      </p:sp>
    </p:spTree>
    <p:extLst>
      <p:ext uri="{BB962C8B-B14F-4D97-AF65-F5344CB8AC3E}">
        <p14:creationId xmlns:p14="http://schemas.microsoft.com/office/powerpoint/2010/main" val="245506821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80E6332F-A4FB-45FD-BF22-7A5D333B8C85}"/>
              </a:ext>
            </a:extLst>
          </p:cNvPr>
          <p:cNvGrpSpPr/>
          <p:nvPr/>
        </p:nvGrpSpPr>
        <p:grpSpPr>
          <a:xfrm>
            <a:off x="1862667" y="2531294"/>
            <a:ext cx="5207776" cy="2832393"/>
            <a:chOff x="1862667" y="2789291"/>
            <a:chExt cx="5207776" cy="2832393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D3F2C6A5-832E-41EF-A7DF-4DFFBB414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862667" y="2789291"/>
              <a:ext cx="5207776" cy="2832393"/>
            </a:xfrm>
            <a:prstGeom prst="rect">
              <a:avLst/>
            </a:prstGeom>
          </p:spPr>
        </p:pic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44F30A11-3552-476D-8460-EE2BB12246DB}"/>
                </a:ext>
              </a:extLst>
            </p:cNvPr>
            <p:cNvSpPr/>
            <p:nvPr/>
          </p:nvSpPr>
          <p:spPr>
            <a:xfrm>
              <a:off x="3746555" y="4056867"/>
              <a:ext cx="720000" cy="720000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MA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7FA47E-3C09-4A9A-AA13-F749EB5B4660}"/>
                </a:ext>
              </a:extLst>
            </p:cNvPr>
            <p:cNvSpPr/>
            <p:nvPr/>
          </p:nvSpPr>
          <p:spPr>
            <a:xfrm>
              <a:off x="3896581" y="4621079"/>
              <a:ext cx="447040" cy="18288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b="1" dirty="0"/>
                <a:t>IDS</a:t>
              </a:r>
              <a:endParaRPr lang="fr-MA" sz="900" b="1" dirty="0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034726D-5E9B-4870-820A-7567794EAA52}"/>
                </a:ext>
              </a:extLst>
            </p:cNvPr>
            <p:cNvSpPr/>
            <p:nvPr/>
          </p:nvSpPr>
          <p:spPr>
            <a:xfrm>
              <a:off x="4571999" y="3342413"/>
              <a:ext cx="975361" cy="945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MA"/>
            </a:p>
          </p:txBody>
        </p:sp>
      </p:grpSp>
      <p:sp>
        <p:nvSpPr>
          <p:cNvPr id="2155" name="Google Shape;2155;p38"/>
          <p:cNvSpPr txBox="1">
            <a:spLocks noGrp="1"/>
          </p:cNvSpPr>
          <p:nvPr>
            <p:ph type="title" idx="4294967295"/>
          </p:nvPr>
        </p:nvSpPr>
        <p:spPr>
          <a:xfrm>
            <a:off x="2379380" y="11667"/>
            <a:ext cx="4691063" cy="8048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3200" dirty="0"/>
              <a:t>Présentation de projet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56DFDBF-95C7-45E0-BDC9-405EE9827E30}"/>
              </a:ext>
            </a:extLst>
          </p:cNvPr>
          <p:cNvSpPr txBox="1"/>
          <p:nvPr/>
        </p:nvSpPr>
        <p:spPr>
          <a:xfrm>
            <a:off x="1369986" y="816914"/>
            <a:ext cx="7379385" cy="1714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600" b="1" dirty="0">
                <a:solidFill>
                  <a:srgbClr val="00B050"/>
                </a:solidFill>
              </a:rPr>
              <a:t>Avantages Principaux de IDS :</a:t>
            </a:r>
          </a:p>
          <a:p>
            <a:pPr marL="285750" indent="-285750"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fr-FR" dirty="0"/>
              <a:t>Détection des Anomalies</a:t>
            </a:r>
          </a:p>
          <a:p>
            <a:pPr marL="285750" indent="-285750"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fr-FR" dirty="0"/>
              <a:t>Protection contre les vulnérabilités </a:t>
            </a:r>
            <a:r>
              <a:rPr lang="fr-FR" dirty="0" err="1"/>
              <a:t>zero-day</a:t>
            </a:r>
            <a:endParaRPr lang="fr-FR" dirty="0"/>
          </a:p>
          <a:p>
            <a:pPr marL="285750" indent="-285750"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fr-FR" dirty="0"/>
              <a:t>Réduction des Charges</a:t>
            </a:r>
          </a:p>
          <a:p>
            <a:pPr marL="285750" indent="-285750"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§"/>
            </a:pPr>
            <a:r>
              <a:rPr lang="fr-FR" dirty="0"/>
              <a:t>Prévention des Attaques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68F9765-04C3-4470-A331-9D770F925027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4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68CB841-7D9D-46C5-A91E-E39C4F602413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E98176C-85BB-4AD0-B9FE-0530A8FCCB0A}"/>
              </a:ext>
            </a:extLst>
          </p:cNvPr>
          <p:cNvSpPr txBox="1"/>
          <p:nvPr/>
        </p:nvSpPr>
        <p:spPr>
          <a:xfrm>
            <a:off x="1369986" y="2718881"/>
            <a:ext cx="6769785" cy="698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dirty="0">
                <a:solidFill>
                  <a:srgbClr val="002060"/>
                </a:solidFill>
              </a:rPr>
              <a:t>Pourquoi le Machine Learning ? </a:t>
            </a:r>
            <a:r>
              <a:rPr lang="fr-FR" dirty="0"/>
              <a:t>Pour améliorer la précision de la détection et la capacité à apprendre de nouvelles menaces sans intervention humaine directe.</a:t>
            </a:r>
          </a:p>
        </p:txBody>
      </p:sp>
      <p:pic>
        <p:nvPicPr>
          <p:cNvPr id="8" name="Graphique 7" descr="Ampoule et engrenage avec un remplissage uni">
            <a:extLst>
              <a:ext uri="{FF2B5EF4-FFF2-40B4-BE49-F238E27FC236}">
                <a16:creationId xmlns:a16="http://schemas.microsoft.com/office/drawing/2014/main" id="{19692CFC-71FE-417D-A986-995AF170B6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9365" y="1149157"/>
            <a:ext cx="795275" cy="795275"/>
          </a:xfrm>
          <a:prstGeom prst="rect">
            <a:avLst/>
          </a:prstGeom>
        </p:spPr>
      </p:pic>
      <p:pic>
        <p:nvPicPr>
          <p:cNvPr id="15" name="Graphique 14" descr="Point d’interrogation avec un remplissage uni">
            <a:extLst>
              <a:ext uri="{FF2B5EF4-FFF2-40B4-BE49-F238E27FC236}">
                <a16:creationId xmlns:a16="http://schemas.microsoft.com/office/drawing/2014/main" id="{A51C769E-0330-45CC-9A6C-AFBED601A0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9769" y="2863132"/>
            <a:ext cx="410217" cy="41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22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ZoneTexte 41">
            <a:extLst>
              <a:ext uri="{FF2B5EF4-FFF2-40B4-BE49-F238E27FC236}">
                <a16:creationId xmlns:a16="http://schemas.microsoft.com/office/drawing/2014/main" id="{7F82B50A-0260-4345-9E0D-8FFCDE2234A6}"/>
              </a:ext>
            </a:extLst>
          </p:cNvPr>
          <p:cNvSpPr txBox="1"/>
          <p:nvPr/>
        </p:nvSpPr>
        <p:spPr>
          <a:xfrm>
            <a:off x="1925985" y="113658"/>
            <a:ext cx="54569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dk2"/>
              </a:buClr>
              <a:buSzPts val="3600"/>
            </a:pPr>
            <a:r>
              <a:rPr lang="fr-FR" sz="3200" dirty="0">
                <a:solidFill>
                  <a:schemeClr val="dk2"/>
                </a:solidFill>
                <a:latin typeface="Fjalla One"/>
                <a:cs typeface="Fjalla One"/>
                <a:sym typeface="Fjalla One"/>
              </a:rPr>
              <a:t>Collecte des Données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659264AB-C34B-405C-BB10-6282D424CE07}"/>
              </a:ext>
            </a:extLst>
          </p:cNvPr>
          <p:cNvSpPr txBox="1"/>
          <p:nvPr/>
        </p:nvSpPr>
        <p:spPr>
          <a:xfrm>
            <a:off x="912230" y="858177"/>
            <a:ext cx="7678528" cy="2314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dirty="0"/>
              <a:t>Source des Données </a:t>
            </a:r>
            <a:r>
              <a:rPr lang="fr-FR" dirty="0"/>
              <a:t>: </a:t>
            </a:r>
            <a:r>
              <a:rPr lang="fr-FR" dirty="0" err="1"/>
              <a:t>Kaggle</a:t>
            </a:r>
            <a:endParaRPr lang="fr-F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fr-FR" dirty="0"/>
          </a:p>
          <a:p>
            <a:pPr>
              <a:lnSpc>
                <a:spcPct val="150000"/>
              </a:lnSpc>
            </a:pPr>
            <a:r>
              <a:rPr lang="fr-FR" b="1" dirty="0"/>
              <a:t>Détails des </a:t>
            </a:r>
            <a:r>
              <a:rPr lang="fr-FR" b="1" dirty="0" err="1"/>
              <a:t>Datasets</a:t>
            </a:r>
            <a:r>
              <a:rPr lang="fr-FR" b="1" dirty="0"/>
              <a:t> :</a:t>
            </a:r>
          </a:p>
          <a:p>
            <a:pPr marL="285750" lvl="7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>
                <a:solidFill>
                  <a:schemeClr val="accent3">
                    <a:lumMod val="25000"/>
                  </a:schemeClr>
                </a:solidFill>
              </a:rPr>
              <a:t>Train Data</a:t>
            </a:r>
            <a:r>
              <a:rPr lang="fr-FR" dirty="0"/>
              <a:t> : Composé </a:t>
            </a:r>
            <a:r>
              <a:rPr lang="fr-FR"/>
              <a:t>de 125,973 </a:t>
            </a:r>
            <a:r>
              <a:rPr lang="fr-FR" dirty="0"/>
              <a:t>lignes et 42 colonnes, ce </a:t>
            </a:r>
            <a:r>
              <a:rPr lang="fr-FR" dirty="0" err="1"/>
              <a:t>dataset</a:t>
            </a:r>
            <a:r>
              <a:rPr lang="fr-FR" dirty="0"/>
              <a:t> sert à entraîner nos modèles.</a:t>
            </a:r>
          </a:p>
          <a:p>
            <a:pPr marL="285750" lvl="6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00B050"/>
                </a:solidFill>
              </a:rPr>
              <a:t>Test Data </a:t>
            </a:r>
            <a:r>
              <a:rPr lang="fr-FR" dirty="0"/>
              <a:t>: Avec  22,544 lignes et 42 colonnes, ce </a:t>
            </a:r>
            <a:r>
              <a:rPr lang="fr-FR" dirty="0" err="1"/>
              <a:t>dataset</a:t>
            </a:r>
            <a:r>
              <a:rPr lang="fr-FR" dirty="0"/>
              <a:t> permet de tester la performance de nos modèles. </a:t>
            </a:r>
            <a:endParaRPr lang="fr-MA" dirty="0"/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D8B7E0CB-E992-4924-9E55-A8AAC2EC83A0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5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7688CC5C-3C92-4629-BB60-9F542D48678E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4D5961D-174C-4FB6-AC05-7A5E520CB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042" y="3306893"/>
            <a:ext cx="7376161" cy="1406332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D989325-0985-4906-84AC-EB446C0CD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1035" y="832788"/>
            <a:ext cx="1840917" cy="71101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D57716C-E362-4B62-923B-42DDD0BE4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2573" y="113658"/>
            <a:ext cx="1644004" cy="164400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ZoneTexte 23">
            <a:extLst>
              <a:ext uri="{FF2B5EF4-FFF2-40B4-BE49-F238E27FC236}">
                <a16:creationId xmlns:a16="http://schemas.microsoft.com/office/drawing/2014/main" id="{426D9C5D-78DE-4647-80C5-1FEDBD9F29A7}"/>
              </a:ext>
            </a:extLst>
          </p:cNvPr>
          <p:cNvSpPr txBox="1"/>
          <p:nvPr/>
        </p:nvSpPr>
        <p:spPr>
          <a:xfrm>
            <a:off x="2567093" y="131981"/>
            <a:ext cx="4009814" cy="548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fr-MA" sz="2800" dirty="0">
                <a:solidFill>
                  <a:schemeClr val="dk2"/>
                </a:solidFill>
                <a:latin typeface="Fjalla One"/>
                <a:cs typeface="Fjalla One"/>
              </a:rPr>
              <a:t>Prétraitement des Données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2560106-B978-4A70-81D7-69819824CED8}"/>
              </a:ext>
            </a:extLst>
          </p:cNvPr>
          <p:cNvSpPr txBox="1"/>
          <p:nvPr/>
        </p:nvSpPr>
        <p:spPr>
          <a:xfrm>
            <a:off x="1114376" y="1378989"/>
            <a:ext cx="484327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MA" sz="1600" b="1" dirty="0">
                <a:solidFill>
                  <a:schemeClr val="tx1">
                    <a:lumMod val="50000"/>
                  </a:schemeClr>
                </a:solidFill>
              </a:rPr>
              <a:t>1 – </a:t>
            </a:r>
            <a:r>
              <a:rPr lang="fr-MA" sz="1600" b="1" dirty="0">
                <a:solidFill>
                  <a:srgbClr val="002060"/>
                </a:solidFill>
              </a:rPr>
              <a:t>Compréhension des Données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0A1DE8A-9DE4-43A0-92B6-260A1E6B4D81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6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DB0F8E1-6ED8-4BC4-BA9F-35D009A13FF3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F3DFB03-4EA3-44D8-ABD5-1320E62A327E}"/>
              </a:ext>
            </a:extLst>
          </p:cNvPr>
          <p:cNvSpPr txBox="1"/>
          <p:nvPr/>
        </p:nvSpPr>
        <p:spPr>
          <a:xfrm>
            <a:off x="1114376" y="1734794"/>
            <a:ext cx="7128771" cy="612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200" dirty="0"/>
              <a:t>Identification des colonnes, de leurs types (</a:t>
            </a:r>
            <a:r>
              <a:rPr lang="fr-FR" sz="1200" dirty="0">
                <a:solidFill>
                  <a:srgbClr val="002060"/>
                </a:solidFill>
              </a:rPr>
              <a:t>numérique, catégorique</a:t>
            </a:r>
            <a:r>
              <a:rPr lang="fr-FR" sz="1200" dirty="0"/>
              <a:t>), et distinction entre les caractéristiques (</a:t>
            </a:r>
            <a:r>
              <a:rPr lang="fr-FR" sz="1200" dirty="0">
                <a:solidFill>
                  <a:srgbClr val="002060"/>
                </a:solidFill>
              </a:rPr>
              <a:t>inputs du modèle</a:t>
            </a:r>
            <a:r>
              <a:rPr lang="fr-FR" sz="1200" dirty="0"/>
              <a:t>) et la cible (</a:t>
            </a:r>
            <a:r>
              <a:rPr lang="fr-FR" sz="1200" dirty="0">
                <a:solidFill>
                  <a:srgbClr val="002060"/>
                </a:solidFill>
              </a:rPr>
              <a:t>ce que le modèle essaie de prédire</a:t>
            </a:r>
            <a:r>
              <a:rPr lang="fr-FR" sz="1200" dirty="0"/>
              <a:t>).</a:t>
            </a:r>
            <a:endParaRPr lang="fr-MA" sz="1200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A869E71-3786-4B10-B990-70C3218DFA43}"/>
              </a:ext>
            </a:extLst>
          </p:cNvPr>
          <p:cNvSpPr txBox="1"/>
          <p:nvPr/>
        </p:nvSpPr>
        <p:spPr>
          <a:xfrm>
            <a:off x="1371846" y="876511"/>
            <a:ext cx="65063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>
                <a:solidFill>
                  <a:srgbClr val="002060"/>
                </a:solidFill>
              </a:rPr>
              <a:t>Objectif : </a:t>
            </a:r>
            <a:r>
              <a:rPr lang="fr-FR" sz="1600" dirty="0"/>
              <a:t>Préparer les données pour optimiser l'efficacité du modèle.</a:t>
            </a:r>
            <a:endParaRPr lang="fr-MA" sz="160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3D946FF-DD0A-45C7-AF52-4CED4BD8E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982" y="49882"/>
            <a:ext cx="671084" cy="67108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FCC65D9-2AEF-4A2F-959E-922843890D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555" y="2540120"/>
            <a:ext cx="7473867" cy="968256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EC48C59-D213-46CF-A4C3-82752FB217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7334"/>
          <a:stretch/>
        </p:blipFill>
        <p:spPr>
          <a:xfrm>
            <a:off x="3827949" y="3619788"/>
            <a:ext cx="1594173" cy="1350719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75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ZoneTexte 23">
            <a:extLst>
              <a:ext uri="{FF2B5EF4-FFF2-40B4-BE49-F238E27FC236}">
                <a16:creationId xmlns:a16="http://schemas.microsoft.com/office/drawing/2014/main" id="{426D9C5D-78DE-4647-80C5-1FEDBD9F29A7}"/>
              </a:ext>
            </a:extLst>
          </p:cNvPr>
          <p:cNvSpPr txBox="1"/>
          <p:nvPr/>
        </p:nvSpPr>
        <p:spPr>
          <a:xfrm>
            <a:off x="2567093" y="137177"/>
            <a:ext cx="4009814" cy="548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fr-MA" sz="2800" dirty="0">
                <a:solidFill>
                  <a:schemeClr val="dk2"/>
                </a:solidFill>
                <a:latin typeface="Fjalla One"/>
                <a:cs typeface="Fjalla One"/>
              </a:rPr>
              <a:t>Prétraitement des Données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2560106-B978-4A70-81D7-69819824CED8}"/>
              </a:ext>
            </a:extLst>
          </p:cNvPr>
          <p:cNvSpPr txBox="1"/>
          <p:nvPr/>
        </p:nvSpPr>
        <p:spPr>
          <a:xfrm>
            <a:off x="1114376" y="1344675"/>
            <a:ext cx="604503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MA" sz="1600" b="1" dirty="0">
                <a:solidFill>
                  <a:schemeClr val="tx1">
                    <a:lumMod val="50000"/>
                  </a:schemeClr>
                </a:solidFill>
              </a:rPr>
              <a:t>2 – </a:t>
            </a:r>
            <a:r>
              <a:rPr lang="fr-MA" sz="1600" b="1" dirty="0">
                <a:solidFill>
                  <a:srgbClr val="002060"/>
                </a:solidFill>
              </a:rPr>
              <a:t>Nettoyage : </a:t>
            </a:r>
            <a:r>
              <a:rPr lang="fr-MA" sz="1600" b="1" dirty="0">
                <a:solidFill>
                  <a:schemeClr val="tx1">
                    <a:lumMod val="50000"/>
                  </a:schemeClr>
                </a:solidFill>
              </a:rPr>
              <a:t>Traitement des Valeurs Manquantes 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0A1DE8A-9DE4-43A0-92B6-260A1E6B4D81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7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DB0F8E1-6ED8-4BC4-BA9F-35D009A13FF3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F3DFB03-4EA3-44D8-ABD5-1320E62A327E}"/>
              </a:ext>
            </a:extLst>
          </p:cNvPr>
          <p:cNvSpPr txBox="1"/>
          <p:nvPr/>
        </p:nvSpPr>
        <p:spPr>
          <a:xfrm>
            <a:off x="1114376" y="1736386"/>
            <a:ext cx="7128771" cy="1004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200" dirty="0"/>
              <a:t>Identification et gestion des données incomplètes pour éviter des biais ou des erreurs dans les prédictions du modèle. </a:t>
            </a:r>
          </a:p>
          <a:p>
            <a:pPr>
              <a:lnSpc>
                <a:spcPct val="150000"/>
              </a:lnSpc>
            </a:pPr>
            <a:endParaRPr lang="fr-FR" sz="500" dirty="0"/>
          </a:p>
          <a:p>
            <a:pPr algn="ctr">
              <a:lnSpc>
                <a:spcPct val="150000"/>
              </a:lnSpc>
            </a:pPr>
            <a:r>
              <a:rPr lang="fr-FR" sz="1200" b="1" dirty="0"/>
              <a:t> « Des données propres mènent à des analyses plus précises et fiables »</a:t>
            </a:r>
            <a:endParaRPr lang="fr-MA" sz="1200" b="1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A869E71-3786-4B10-B990-70C3218DFA43}"/>
              </a:ext>
            </a:extLst>
          </p:cNvPr>
          <p:cNvSpPr txBox="1"/>
          <p:nvPr/>
        </p:nvSpPr>
        <p:spPr>
          <a:xfrm>
            <a:off x="1371846" y="876511"/>
            <a:ext cx="65063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>
                <a:solidFill>
                  <a:srgbClr val="002060"/>
                </a:solidFill>
              </a:rPr>
              <a:t>Objectif : </a:t>
            </a:r>
            <a:r>
              <a:rPr lang="fr-FR" sz="1600" dirty="0"/>
              <a:t>Préparer les données pour optimiser l'efficacité du modèle.</a:t>
            </a:r>
            <a:endParaRPr lang="fr-MA" sz="16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B4EEA96-D7C9-4687-B086-A805BC5613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310"/>
          <a:stretch/>
        </p:blipFill>
        <p:spPr>
          <a:xfrm>
            <a:off x="1013895" y="2845872"/>
            <a:ext cx="2030301" cy="1907594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21B5AFC-2731-4D1B-9835-53DF519E1D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690"/>
          <a:stretch/>
        </p:blipFill>
        <p:spPr>
          <a:xfrm>
            <a:off x="6441320" y="2831791"/>
            <a:ext cx="1801827" cy="1907594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526C067-3359-4811-9C00-C997796231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3334" y="3881120"/>
            <a:ext cx="5058900" cy="1026234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C461BBAC-2708-4CDB-BCCA-DF797BA57760}"/>
              </a:ext>
            </a:extLst>
          </p:cNvPr>
          <p:cNvSpPr txBox="1"/>
          <p:nvPr/>
        </p:nvSpPr>
        <p:spPr>
          <a:xfrm>
            <a:off x="3376919" y="3484775"/>
            <a:ext cx="2871730" cy="314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MA" sz="1100" dirty="0" err="1"/>
              <a:t>Missing</a:t>
            </a:r>
            <a:r>
              <a:rPr lang="fr-MA" sz="1100" dirty="0"/>
              <a:t> Values / </a:t>
            </a:r>
            <a:r>
              <a:rPr lang="fr-MA" sz="1100" dirty="0" err="1"/>
              <a:t>StandardScaler</a:t>
            </a:r>
            <a:r>
              <a:rPr lang="fr-MA" sz="1100" dirty="0"/>
              <a:t>() / Types</a:t>
            </a:r>
          </a:p>
        </p:txBody>
      </p:sp>
    </p:spTree>
    <p:extLst>
      <p:ext uri="{BB962C8B-B14F-4D97-AF65-F5344CB8AC3E}">
        <p14:creationId xmlns:p14="http://schemas.microsoft.com/office/powerpoint/2010/main" val="18487185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ZoneTexte 23">
            <a:extLst>
              <a:ext uri="{FF2B5EF4-FFF2-40B4-BE49-F238E27FC236}">
                <a16:creationId xmlns:a16="http://schemas.microsoft.com/office/drawing/2014/main" id="{426D9C5D-78DE-4647-80C5-1FEDBD9F29A7}"/>
              </a:ext>
            </a:extLst>
          </p:cNvPr>
          <p:cNvSpPr txBox="1"/>
          <p:nvPr/>
        </p:nvSpPr>
        <p:spPr>
          <a:xfrm>
            <a:off x="2567093" y="137177"/>
            <a:ext cx="4009814" cy="548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fr-MA" sz="2800" dirty="0">
                <a:solidFill>
                  <a:schemeClr val="dk2"/>
                </a:solidFill>
                <a:latin typeface="Fjalla One"/>
                <a:cs typeface="Fjalla One"/>
              </a:rPr>
              <a:t>Prétraitement des Données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2560106-B978-4A70-81D7-69819824CED8}"/>
              </a:ext>
            </a:extLst>
          </p:cNvPr>
          <p:cNvSpPr txBox="1"/>
          <p:nvPr/>
        </p:nvSpPr>
        <p:spPr>
          <a:xfrm>
            <a:off x="1114376" y="1460792"/>
            <a:ext cx="604503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MA" sz="1600" b="1" dirty="0">
                <a:solidFill>
                  <a:schemeClr val="tx1">
                    <a:lumMod val="50000"/>
                  </a:schemeClr>
                </a:solidFill>
              </a:rPr>
              <a:t>3 – </a:t>
            </a:r>
            <a:r>
              <a:rPr lang="fr-MA" sz="1600" b="1" dirty="0">
                <a:solidFill>
                  <a:srgbClr val="002060"/>
                </a:solidFill>
              </a:rPr>
              <a:t>Exploration Visuelle</a:t>
            </a:r>
            <a:endParaRPr lang="fr-MA" sz="16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0A1DE8A-9DE4-43A0-92B6-260A1E6B4D81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8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DB0F8E1-6ED8-4BC4-BA9F-35D009A13FF3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F3DFB03-4EA3-44D8-ABD5-1320E62A327E}"/>
              </a:ext>
            </a:extLst>
          </p:cNvPr>
          <p:cNvSpPr txBox="1"/>
          <p:nvPr/>
        </p:nvSpPr>
        <p:spPr>
          <a:xfrm>
            <a:off x="1114376" y="1820858"/>
            <a:ext cx="7128771" cy="612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200" dirty="0"/>
              <a:t>Utilisation de graphiques et de visualisations pour mieux comprendre les distributions, les tendances et les relations potentielles entre les caractéristique.</a:t>
            </a:r>
            <a:endParaRPr lang="fr-FR" sz="500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A869E71-3786-4B10-B990-70C3218DFA43}"/>
              </a:ext>
            </a:extLst>
          </p:cNvPr>
          <p:cNvSpPr txBox="1"/>
          <p:nvPr/>
        </p:nvSpPr>
        <p:spPr>
          <a:xfrm>
            <a:off x="1371846" y="876511"/>
            <a:ext cx="65063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>
                <a:solidFill>
                  <a:srgbClr val="002060"/>
                </a:solidFill>
              </a:rPr>
              <a:t>Objectif : </a:t>
            </a:r>
            <a:r>
              <a:rPr lang="fr-FR" sz="1600" dirty="0"/>
              <a:t>Préparer les données pour optimiser l'efficacité du modèle.</a:t>
            </a:r>
            <a:endParaRPr lang="fr-MA" sz="16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F16E18-DC79-456D-930D-AC5D4922B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474" y="3263097"/>
            <a:ext cx="2293862" cy="1663722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07E716E-165E-45E1-BDE9-DC8677F5D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7127" y="2283981"/>
            <a:ext cx="2222641" cy="1509650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0AB831B-8168-4C85-8557-55E6336934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133" y="2529226"/>
            <a:ext cx="2411641" cy="1509650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31800E6-34EB-4E2A-8AE7-78D0E33135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4223" y="2529226"/>
            <a:ext cx="2158597" cy="2046360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10D8C7B-1093-4DD2-8794-C7508082A5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77722" y="3306785"/>
            <a:ext cx="1974921" cy="1663722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12230779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25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850" y="221238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Sélection des Caractéristiques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B9E9DD35-C92B-42B1-9868-280D4DD535CD}"/>
              </a:ext>
            </a:extLst>
          </p:cNvPr>
          <p:cNvSpPr txBox="1"/>
          <p:nvPr/>
        </p:nvSpPr>
        <p:spPr>
          <a:xfrm>
            <a:off x="8656914" y="4753466"/>
            <a:ext cx="459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62954ADA-96CB-4E21-8E5B-189ECEDFD0DB}" type="slidenum">
              <a:rPr lang="fr-MA" b="1" smtClean="0">
                <a:solidFill>
                  <a:srgbClr val="002060"/>
                </a:solidFill>
              </a:rPr>
              <a:t>9</a:t>
            </a:fld>
            <a:endParaRPr lang="fr-MA" b="1" dirty="0">
              <a:solidFill>
                <a:srgbClr val="002060"/>
              </a:solidFill>
            </a:endParaRP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2D511D77-621F-4DF9-845A-347F949880CF}"/>
              </a:ext>
            </a:extLst>
          </p:cNvPr>
          <p:cNvSpPr txBox="1"/>
          <p:nvPr/>
        </p:nvSpPr>
        <p:spPr>
          <a:xfrm>
            <a:off x="27418" y="4847397"/>
            <a:ext cx="18352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rgbClr val="002060"/>
                </a:solidFill>
              </a:rPr>
              <a:t>Module - </a:t>
            </a:r>
            <a:r>
              <a:rPr lang="fr-FR" sz="1000" b="1" dirty="0">
                <a:solidFill>
                  <a:schemeClr val="tx2">
                    <a:lumMod val="10000"/>
                  </a:schemeClr>
                </a:solidFill>
              </a:rPr>
              <a:t>Machine Learning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C83E505-74BD-4536-823A-4B61B21C78C1}"/>
              </a:ext>
            </a:extLst>
          </p:cNvPr>
          <p:cNvSpPr txBox="1"/>
          <p:nvPr/>
        </p:nvSpPr>
        <p:spPr>
          <a:xfrm>
            <a:off x="683531" y="1544353"/>
            <a:ext cx="5845964" cy="1893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600" dirty="0">
                <a:solidFill>
                  <a:schemeClr val="tx2">
                    <a:lumMod val="10000"/>
                  </a:schemeClr>
                </a:solidFill>
              </a:rPr>
              <a:t>Utilisation de </a:t>
            </a:r>
            <a:r>
              <a:rPr lang="fr-FR" sz="1600" b="1" dirty="0" err="1">
                <a:solidFill>
                  <a:srgbClr val="002060"/>
                </a:solidFill>
              </a:rPr>
              <a:t>ExtraTreesClassifier</a:t>
            </a:r>
            <a:r>
              <a:rPr lang="fr-FR" sz="1600" dirty="0">
                <a:solidFill>
                  <a:schemeClr val="tx2">
                    <a:lumMod val="10000"/>
                  </a:schemeClr>
                </a:solidFill>
              </a:rPr>
              <a:t> pour identifier les caractéristiques les plus pertinente.</a:t>
            </a:r>
          </a:p>
          <a:p>
            <a:pPr>
              <a:lnSpc>
                <a:spcPct val="150000"/>
              </a:lnSpc>
            </a:pPr>
            <a:endParaRPr lang="fr-FR" sz="1600" dirty="0">
              <a:solidFill>
                <a:schemeClr val="tx2">
                  <a:lumMod val="1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fr-FR" sz="1600" b="1" dirty="0">
                <a:solidFill>
                  <a:schemeClr val="tx2">
                    <a:lumMod val="10000"/>
                  </a:schemeClr>
                </a:solidFill>
              </a:rPr>
              <a:t>Méthode basée sur des arbres pour évaluer l'importance de chaque caractéristique dans la prédiction de la cible.</a:t>
            </a:r>
            <a:endParaRPr lang="fr-MA" sz="1600" b="1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7EE0EE0-0BA6-49E0-9889-5615CBFEE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495" y="1740780"/>
            <a:ext cx="1983813" cy="131669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</TotalTime>
  <Words>886</Words>
  <Application>Microsoft Office PowerPoint</Application>
  <PresentationFormat>Affichage à l'écran (16:9)</PresentationFormat>
  <Paragraphs>152</Paragraphs>
  <Slides>15</Slides>
  <Notes>15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Barlow Semi Condensed</vt:lpstr>
      <vt:lpstr>Wingdings</vt:lpstr>
      <vt:lpstr>Arial</vt:lpstr>
      <vt:lpstr>Fjalla One</vt:lpstr>
      <vt:lpstr>Barlow Semi Condensed Medium</vt:lpstr>
      <vt:lpstr>Technology Consulting by Slidesgo</vt:lpstr>
      <vt:lpstr>Présentation PowerPoint</vt:lpstr>
      <vt:lpstr>Plan</vt:lpstr>
      <vt:lpstr>Présentation de projet</vt:lpstr>
      <vt:lpstr>Présentation de projet</vt:lpstr>
      <vt:lpstr>Présentation PowerPoint</vt:lpstr>
      <vt:lpstr>Présentation PowerPoint</vt:lpstr>
      <vt:lpstr>Présentation PowerPoint</vt:lpstr>
      <vt:lpstr>Présentation PowerPoint</vt:lpstr>
      <vt:lpstr>Sélection des Caractéristiques</vt:lpstr>
      <vt:lpstr>Sélection des Caractéristiques</vt:lpstr>
      <vt:lpstr>Choix des Modèles</vt:lpstr>
      <vt:lpstr>Évaluation des Modèles</vt:lpstr>
      <vt:lpstr>Optimisation du Modèle avec Voting Classifier</vt:lpstr>
      <vt:lpstr>Déploiement du Modèle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EL MOUADDIBE</dc:creator>
  <cp:lastModifiedBy>ZAID EL MOUADDIBE</cp:lastModifiedBy>
  <cp:revision>57</cp:revision>
  <dcterms:modified xsi:type="dcterms:W3CDTF">2024-03-13T19:39:36Z</dcterms:modified>
</cp:coreProperties>
</file>